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9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0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1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817" r:id="rId2"/>
    <p:sldMasterId id="2147483829" r:id="rId3"/>
    <p:sldMasterId id="2147483841" r:id="rId4"/>
    <p:sldMasterId id="2147483854" r:id="rId5"/>
    <p:sldMasterId id="2147483866" r:id="rId6"/>
    <p:sldMasterId id="2147483878" r:id="rId7"/>
    <p:sldMasterId id="2147483891" r:id="rId8"/>
    <p:sldMasterId id="2147483904" r:id="rId9"/>
    <p:sldMasterId id="2147483920" r:id="rId10"/>
    <p:sldMasterId id="2147483933" r:id="rId11"/>
    <p:sldMasterId id="2147483947" r:id="rId12"/>
    <p:sldMasterId id="2147483962" r:id="rId13"/>
    <p:sldMasterId id="2147483974" r:id="rId14"/>
    <p:sldMasterId id="2147483986" r:id="rId15"/>
    <p:sldMasterId id="2147484000" r:id="rId16"/>
    <p:sldMasterId id="2147484013" r:id="rId17"/>
    <p:sldMasterId id="2147484026" r:id="rId18"/>
    <p:sldMasterId id="2147484039" r:id="rId19"/>
    <p:sldMasterId id="2147484052" r:id="rId20"/>
    <p:sldMasterId id="2147484065" r:id="rId21"/>
    <p:sldMasterId id="2147484078" r:id="rId22"/>
  </p:sldMasterIdLst>
  <p:notesMasterIdLst>
    <p:notesMasterId r:id="rId35"/>
  </p:notesMasterIdLst>
  <p:handoutMasterIdLst>
    <p:handoutMasterId r:id="rId36"/>
  </p:handoutMasterIdLst>
  <p:sldIdLst>
    <p:sldId id="525" r:id="rId23"/>
    <p:sldId id="526" r:id="rId24"/>
    <p:sldId id="527" r:id="rId25"/>
    <p:sldId id="521" r:id="rId26"/>
    <p:sldId id="513" r:id="rId27"/>
    <p:sldId id="528" r:id="rId28"/>
    <p:sldId id="529" r:id="rId29"/>
    <p:sldId id="530" r:id="rId30"/>
    <p:sldId id="531" r:id="rId31"/>
    <p:sldId id="532" r:id="rId32"/>
    <p:sldId id="533" r:id="rId33"/>
    <p:sldId id="534" r:id="rId34"/>
  </p:sldIdLst>
  <p:sldSz cx="12192000" cy="6858000"/>
  <p:notesSz cx="6819900" cy="99187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504" userDrawn="1">
          <p15:clr>
            <a:srgbClr val="A4A3A4"/>
          </p15:clr>
        </p15:guide>
        <p15:guide id="3" orient="horz" pos="1457" userDrawn="1">
          <p15:clr>
            <a:srgbClr val="A4A3A4"/>
          </p15:clr>
        </p15:guide>
        <p15:guide id="4" orient="horz" pos="1230" userDrawn="1">
          <p15:clr>
            <a:srgbClr val="A4A3A4"/>
          </p15:clr>
        </p15:guide>
        <p15:guide id="5" orient="horz" pos="387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967" userDrawn="1">
          <p15:clr>
            <a:srgbClr val="A4A3A4"/>
          </p15:clr>
        </p15:guide>
        <p15:guide id="10" pos="6955" userDrawn="1">
          <p15:clr>
            <a:srgbClr val="A4A3A4"/>
          </p15:clr>
        </p15:guide>
        <p15:guide id="11" pos="7348" userDrawn="1">
          <p15:clr>
            <a:srgbClr val="A4A3A4"/>
          </p15:clr>
        </p15:guide>
        <p15:guide id="12" pos="26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1A"/>
    <a:srgbClr val="E10019"/>
    <a:srgbClr val="8A8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793" autoAdjust="0"/>
  </p:normalViewPr>
  <p:slideViewPr>
    <p:cSldViewPr showGuides="1">
      <p:cViewPr varScale="1">
        <p:scale>
          <a:sx n="88" d="100"/>
          <a:sy n="88" d="100"/>
        </p:scale>
        <p:origin x="360" y="62"/>
      </p:cViewPr>
      <p:guideLst>
        <p:guide orient="horz" pos="2160"/>
        <p:guide orient="horz" pos="504"/>
        <p:guide orient="horz" pos="1457"/>
        <p:guide orient="horz" pos="1230"/>
        <p:guide orient="horz" pos="3876"/>
        <p:guide orient="horz" pos="3793"/>
        <p:guide orient="horz" pos="4110"/>
        <p:guide pos="3840"/>
        <p:guide pos="967"/>
        <p:guide pos="6955"/>
        <p:guide pos="7348"/>
        <p:guide pos="26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3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theme" Target="theme/theme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63032" y="1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C3A8C-9141-445E-A339-B053CE031257}" type="datetimeFigureOut">
              <a:rPr lang="fr-FR" smtClean="0"/>
              <a:pPr/>
              <a:t>30/05/2024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AA51B-2AFD-4BE4-B99E-EE190C9F18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127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30/05/2024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44538"/>
            <a:ext cx="6610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1990" y="4711384"/>
            <a:ext cx="5455920" cy="446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1045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63032" y="9421045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887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/>
              <a:t>INTERNE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" dirty="0" smtClean="0"/>
              <a:t>Ce document et les informations qu’il contient sont propriété de </a:t>
            </a:r>
            <a:r>
              <a:rPr lang="fr-FR" sz="7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SFR</a:t>
            </a:r>
            <a:r>
              <a:rPr lang="fr-FR" sz="7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</a:t>
            </a:r>
            <a:r>
              <a:rPr lang="fr-FR" sz="7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confidentiel</a:t>
            </a:r>
            <a:r>
              <a:rPr lang="fr-FR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7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375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 userDrawn="1">
          <p15:clr>
            <a:srgbClr val="FBAE40"/>
          </p15:clr>
        </p15:guide>
        <p15:guide id="2" pos="7408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220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3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4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99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61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81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08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9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79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074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324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170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749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0669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698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025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262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51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234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34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24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187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1922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71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294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35170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83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4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88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81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53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354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1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956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989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04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43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59868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0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834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837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43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350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507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0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844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889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0675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4848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4860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74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51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59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112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6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31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37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3353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8663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29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9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99851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1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2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3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72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72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71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0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110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79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47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74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4" y="-2332"/>
            <a:ext cx="12172999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5677155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8256243" y="5991539"/>
            <a:ext cx="3598308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700" dirty="0" smtClean="0">
                <a:solidFill>
                  <a:srgbClr val="000000"/>
                </a:solidFill>
              </a:rPr>
              <a:t>Ce document et les informations qu’il contient sont propriété du groupe </a:t>
            </a:r>
            <a:r>
              <a:rPr lang="fr-FR" sz="700" dirty="0" err="1" smtClean="0">
                <a:solidFill>
                  <a:srgbClr val="000000"/>
                </a:solidFill>
              </a:rPr>
              <a:t>Numericable</a:t>
            </a:r>
            <a:r>
              <a:rPr lang="fr-FR" sz="700" dirty="0" smtClean="0">
                <a:solidFill>
                  <a:srgbClr val="000000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700" dirty="0" err="1" smtClean="0">
                <a:solidFill>
                  <a:srgbClr val="000000"/>
                </a:solidFill>
              </a:rPr>
              <a:t>Numericable</a:t>
            </a:r>
            <a:r>
              <a:rPr lang="fr-FR" sz="700" dirty="0" smtClean="0">
                <a:solidFill>
                  <a:srgbClr val="000000"/>
                </a:solidFill>
              </a:rPr>
              <a:t>-SFR concernée</a:t>
            </a:r>
            <a:r>
              <a:rPr lang="fr-FR" sz="500" dirty="0" smtClean="0">
                <a:solidFill>
                  <a:srgbClr val="000000"/>
                </a:solidFill>
              </a:rPr>
              <a:t>.</a:t>
            </a:r>
            <a:endParaRPr lang="fr-FR" sz="500" dirty="0">
              <a:solidFill>
                <a:srgbClr val="000000"/>
              </a:solidFill>
            </a:endParaRP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550863" y="6156000"/>
            <a:ext cx="2016745" cy="704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fr-FR" sz="900" b="1" dirty="0" smtClean="0">
                <a:solidFill>
                  <a:srgbClr val="E1001A"/>
                </a:solidFill>
              </a:rPr>
              <a:t>INTERNE GROUPE - PROPRIÉTÉ DU GROUPE NUMERICABLE-SFR</a:t>
            </a:r>
            <a:endParaRPr lang="fr-FR" sz="900" b="1" dirty="0">
              <a:solidFill>
                <a:srgbClr val="E1001A"/>
              </a:solidFill>
            </a:endParaRP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247" y="1448780"/>
            <a:ext cx="5677156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000000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5" y="-2332"/>
            <a:ext cx="3240609" cy="1440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902433" y="6235424"/>
            <a:ext cx="35670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 smtClean="0">
                <a:solidFill>
                  <a:srgbClr val="E1001A"/>
                </a:solidFill>
              </a:rPr>
              <a:t>Document confidentiel à usage exclusivement interne </a:t>
            </a:r>
            <a:endParaRPr lang="fr-FR" sz="1050" dirty="0">
              <a:solidFill>
                <a:srgbClr val="E1001A"/>
              </a:solidFill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11760060" y="6376302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rgbClr val="000000"/>
                </a:solidFill>
              </a:rPr>
              <a:t>1</a:t>
            </a:r>
            <a:endParaRPr lang="fr-F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39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0863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855640" y="2312988"/>
            <a:ext cx="8184893" cy="3708400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>
          <a:xfrm>
            <a:off x="11040533" y="6252542"/>
            <a:ext cx="624419" cy="70485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>
                <a:solidFill>
                  <a:srgbClr val="000000"/>
                </a:solidFill>
              </a:rPr>
              <a:t>2</a:t>
            </a:r>
          </a:p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3143672" y="6552728"/>
            <a:ext cx="6048672" cy="404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– SFR  - COMITE MARKETING B2B DU 27 JANVIER 2016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58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542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7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742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261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803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 bwMode="gray">
          <a:xfrm>
            <a:off x="4043252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0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00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1416053" y="2312988"/>
            <a:ext cx="4577735" cy="37084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583165" y="2312988"/>
            <a:ext cx="4457371" cy="37084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20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1416053" y="2019600"/>
            <a:ext cx="8062535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1416050" y="800106"/>
            <a:ext cx="9624483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799856" y="6449723"/>
            <a:ext cx="3288365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- SFR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80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0"/>
            <a:ext cx="12172999" cy="684934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5" y="-2332"/>
            <a:ext cx="3240609" cy="1440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0"/>
            <a:ext cx="480000" cy="180000"/>
          </a:xfrm>
        </p:spPr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0"/>
            <a:ext cx="479376" cy="18000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0"/>
            <a:ext cx="479376" cy="18000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000000">
                    <a:alpha val="0"/>
                  </a:srgbClr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000000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5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416053" y="2019301"/>
            <a:ext cx="3646535" cy="342000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9" y="2019301"/>
            <a:ext cx="6317225" cy="4002088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4007768" y="6459530"/>
            <a:ext cx="5400600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E1001A"/>
                </a:solidFill>
              </a:rPr>
              <a:t>INTERNE GROUPE </a:t>
            </a:r>
            <a:r>
              <a:rPr lang="en-GB" sz="750" dirty="0" smtClean="0">
                <a:solidFill>
                  <a:srgbClr val="000000"/>
                </a:solidFill>
              </a:rPr>
              <a:t>–PROPRIETE DU GROUPE NUMERICABLE – SFR – COMITE MARKETING DU 18 DECEMBRE 2015 </a:t>
            </a:r>
            <a:endParaRPr lang="en-GB" sz="7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92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22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705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6639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040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38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864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477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15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0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869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829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3212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575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i="1" dirty="0" smtClean="0">
                <a:solidFill>
                  <a:srgbClr val="1A171B"/>
                </a:solidFill>
              </a:rPr>
              <a:t>(entité(s) juridique(s) à l'origine du document à indiquer).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(des entités) propriétaire(s)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141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 </a:t>
            </a:r>
            <a:r>
              <a:rPr lang="fr-FR" i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15598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50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78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206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07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371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7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0964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719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/>
              <a:t>Propriété de SFR - COMITE MARKETING B2B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749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8298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62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43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1339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826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759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322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60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309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32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736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>
          <a:xfrm>
            <a:off x="4367808" y="6449718"/>
            <a:ext cx="5040560" cy="408283"/>
          </a:xfrm>
        </p:spPr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5"/>
          <p:cNvSpPr txBox="1">
            <a:spLocks/>
          </p:cNvSpPr>
          <p:nvPr userDrawn="1"/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241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637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9773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00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44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6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9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1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76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540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u pied de page 8"/>
          <p:cNvSpPr>
            <a:spLocks noGrp="1"/>
          </p:cNvSpPr>
          <p:nvPr>
            <p:ph type="ftr" sz="quarter" idx="15"/>
          </p:nvPr>
        </p:nvSpPr>
        <p:spPr>
          <a:xfrm>
            <a:off x="4367808" y="6449718"/>
            <a:ext cx="5040560" cy="408283"/>
          </a:xfrm>
        </p:spPr>
        <p:txBody>
          <a:bodyPr/>
          <a:lstStyle/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7647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2809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352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i="1" dirty="0" smtClean="0">
                <a:solidFill>
                  <a:srgbClr val="1A171B"/>
                </a:solidFill>
              </a:rPr>
              <a:t>(entité(s) juridique(s) à l'origine du document à indiquer).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(des entités) propriétaire(s)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9219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 </a:t>
            </a:r>
            <a:r>
              <a:rPr lang="fr-FR" i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171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883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2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43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70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36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158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24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16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 </a:t>
            </a:r>
            <a:r>
              <a:rPr lang="fr-FR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dirty="0" smtClean="0">
                <a:solidFill>
                  <a:srgbClr val="1A171B"/>
                </a:solidFill>
              </a:rPr>
              <a:t>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4739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r>
              <a:rPr lang="fr-FR" sz="800" i="1" dirty="0" smtClean="0">
                <a:solidFill>
                  <a:srgbClr val="FFFFFF"/>
                </a:solidFill>
              </a:rPr>
              <a:t>(</a:t>
            </a:r>
            <a:r>
              <a:rPr lang="fr-FR" sz="700" i="1" dirty="0" smtClean="0">
                <a:solidFill>
                  <a:srgbClr val="FFFFFF"/>
                </a:solidFill>
              </a:rPr>
              <a:t>ENTITE(S) JURIDIQUE(S) A L’ORIGINE DU DOCUMENT A INDIQUER</a:t>
            </a:r>
            <a:r>
              <a:rPr lang="fr-FR" sz="800" i="1" dirty="0" smtClean="0">
                <a:solidFill>
                  <a:srgbClr val="FFFFFF"/>
                </a:solidFill>
              </a:rPr>
              <a:t>)</a:t>
            </a:r>
            <a:r>
              <a:rPr lang="fr-FR" sz="800" dirty="0" smtClean="0">
                <a:solidFill>
                  <a:srgbClr val="FFFFFF"/>
                </a:solidFill>
              </a:rPr>
              <a:t> 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03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84543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50" y="4113076"/>
            <a:ext cx="4080455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50" y="6153150"/>
            <a:ext cx="4080455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9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7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  <a:prstGeom prst="rect">
            <a:avLst/>
          </a:prstGeo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2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0915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9676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700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92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57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6129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53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5" y="4151176"/>
            <a:ext cx="4074979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21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47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49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5" y="1844824"/>
            <a:ext cx="4369131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30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817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4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9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5937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84543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34" y="377056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9" y="377056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3" y="80480"/>
            <a:ext cx="624419" cy="70485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20" name="ZoneTexte 19"/>
          <p:cNvSpPr txBox="1"/>
          <p:nvPr userDrawn="1"/>
        </p:nvSpPr>
        <p:spPr bwMode="gray">
          <a:xfrm>
            <a:off x="62484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1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33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88087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58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44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2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69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65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23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175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499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333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FA7F590A-9332-4FEC-9335-CB32CE7B841A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88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FF0A-278C-4DD2-B53A-8FCC65EFEC1C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1673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2AE01C9F-BA93-4E53-99BF-C5632937E44B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97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8F70658C-3A09-40CB-B5D7-EBFBDF97CD02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0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66980D50-D18A-4DF0-989A-FFAAA8A4ADDB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57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26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1C32BADE-057A-452B-8D35-0EF951976C54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1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92F518E3-CC06-4511-8654-CDB282AF4AA0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7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8E274A-568D-4052-B50E-59AC5D340D21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32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B7C635A-D479-41FC-9A1C-5A9D8F97D70E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578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6A3E36-5C00-4487-9421-93E0540EBC3D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513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5C25A826-5685-4234-AB80-1113F822D735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724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Date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PRÉSENTATION - 25 SEPTEMBRE 2015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160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9480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719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baseline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557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47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72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31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37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835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5885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295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15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55027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53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5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93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1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60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68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3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765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4127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211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  <a:prstGeom prst="rect">
            <a:avLst/>
          </a:prstGeom>
        </p:spPr>
        <p:txBody>
          <a:bodyPr/>
          <a:lstStyle>
            <a:lvl1pPr>
              <a:defRPr sz="100"/>
            </a:lvl1pPr>
          </a:lstStyle>
          <a:p>
            <a:fld id="{55D63C38-986E-4CB0-8751-88629C8EDD4B}" type="datetime4">
              <a:rPr lang="fr-FR" smtClean="0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23" name="Image 22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13076"/>
            <a:ext cx="5328593" cy="1296144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rgbClr val="FF0000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3407701" y="6153150"/>
            <a:ext cx="5328592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GROUPE</a:t>
            </a:r>
          </a:p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27382" y="6156000"/>
            <a:ext cx="2880319" cy="702000"/>
          </a:xfrm>
        </p:spPr>
        <p:txBody>
          <a:bodyPr rIns="72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408000" y="1448780"/>
            <a:ext cx="532859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>
                    <a:alpha val="0"/>
                  </a:srgbClr>
                </a:solidFill>
              </a:rPr>
              <a:pPr/>
              <a:t>‹N°›</a:t>
            </a:fld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1A171B">
                    <a:alpha val="0"/>
                  </a:srgbClr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>
                  <a:alpha val="0"/>
                </a:srgbClr>
              </a:solidFill>
            </a:endParaRPr>
          </a:p>
        </p:txBody>
      </p:sp>
      <p:pic>
        <p:nvPicPr>
          <p:cNvPr id="22" name="Image 21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1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86345" y="288000"/>
            <a:ext cx="2496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21B0-9655-41DE-8EA0-1F738249A4B7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9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chemeClr val="bg1"/>
                </a:solidFill>
              </a:rPr>
              <a:t>INTERNE </a:t>
            </a:r>
            <a:r>
              <a:rPr lang="fr-FR" sz="750" b="1" baseline="0" dirty="0" smtClean="0">
                <a:solidFill>
                  <a:schemeClr val="bg1"/>
                </a:solidFill>
              </a:rPr>
              <a:t>-</a:t>
            </a:r>
            <a:r>
              <a:rPr lang="fr-FR" sz="700" dirty="0" smtClean="0">
                <a:solidFill>
                  <a:schemeClr val="bg1"/>
                </a:solidFill>
              </a:rPr>
              <a:t> PROPRIETE</a:t>
            </a:r>
            <a:r>
              <a:rPr lang="fr-FR" sz="700" baseline="0" dirty="0" smtClean="0">
                <a:solidFill>
                  <a:schemeClr val="bg1"/>
                </a:solidFill>
              </a:rPr>
              <a:t> DE</a:t>
            </a:r>
            <a:r>
              <a:rPr lang="fr-FR" sz="800" dirty="0" smtClean="0">
                <a:solidFill>
                  <a:schemeClr val="bg1"/>
                </a:solidFill>
              </a:rPr>
              <a:t> </a:t>
            </a:r>
            <a:r>
              <a:rPr lang="fr-FR" sz="800" i="0" dirty="0" smtClean="0">
                <a:solidFill>
                  <a:schemeClr val="bg1"/>
                </a:solidFill>
              </a:rPr>
              <a:t>SFR</a:t>
            </a:r>
            <a:endParaRPr lang="en-GB" sz="750" b="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875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fld id="{C9C96F56-AF42-4C92-ADCB-028B5D2B864D}" type="datetime4">
              <a:rPr lang="fr-FR" smtClean="0">
                <a:solidFill>
                  <a:srgbClr val="E2001A"/>
                </a:solidFill>
              </a:rPr>
              <a:pPr/>
              <a:t>30 mai 2024</a:t>
            </a:fld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34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fld id="{A5B8CA6A-E52C-43E7-BBD5-7E5F9A8E9B8B}" type="datetime4">
              <a:rPr lang="fr-FR" smtClean="0">
                <a:solidFill>
                  <a:srgbClr val="30B084"/>
                </a:solidFill>
              </a:rPr>
              <a:pPr/>
              <a:t>30 mai 2024</a:t>
            </a:fld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91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fld id="{CE8BD74C-5D49-45AC-BDEA-41BE2312EAFC}" type="datetime4">
              <a:rPr lang="fr-FR" smtClean="0">
                <a:solidFill>
                  <a:srgbClr val="006488"/>
                </a:solidFill>
              </a:rPr>
              <a:pPr/>
              <a:t>30 mai 2024</a:t>
            </a:fld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202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fld id="{45F9A975-567B-41CD-AF92-F20378707FB5}" type="datetime4">
              <a:rPr lang="fr-FR" smtClean="0">
                <a:solidFill>
                  <a:srgbClr val="8A83BD"/>
                </a:solidFill>
              </a:rPr>
              <a:pPr/>
              <a:t>30 mai 2024</a:t>
            </a:fld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90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fld id="{CE870D9A-04A4-418C-A201-5478FB97C207}" type="datetime4">
              <a:rPr lang="fr-FR" smtClean="0">
                <a:solidFill>
                  <a:srgbClr val="CE5498"/>
                </a:solidFill>
              </a:rPr>
              <a:pPr/>
              <a:t>30 mai 2024</a:t>
            </a:fld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DU GROUPE NUMERICABLE-SFR - Titre de la présentation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>
          <a:xfrm>
            <a:off x="3407702" y="3039244"/>
            <a:ext cx="537659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07701" y="4151176"/>
            <a:ext cx="5328593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82178" y="1448780"/>
            <a:ext cx="2113823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9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87095" y="1844824"/>
            <a:ext cx="528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443305" y="1844824"/>
            <a:ext cx="528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F4ABC0-0416-4747-8A6A-D588DECC9F12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224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7094" y="1844824"/>
            <a:ext cx="4548799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375580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6E3021-44D8-44C9-A336-44A9EF601E3F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9385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587093" y="2019600"/>
            <a:ext cx="10980491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587094" y="558201"/>
            <a:ext cx="10990621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4226629-A4F1-4EE3-BE67-478DFD071650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793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nd_couvertur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4032368" y="1908324"/>
            <a:ext cx="4079856" cy="3024000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24" name="Image 23" descr="logo_sfr_couvertu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" y="0"/>
            <a:ext cx="3844068" cy="14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1DDAE775-0D84-4E29-96DD-076129874FE2}" type="datetime4">
              <a:rPr lang="fr-FR" smtClean="0">
                <a:solidFill>
                  <a:srgbClr val="D9DADA"/>
                </a:solidFill>
              </a:rPr>
              <a:pPr/>
              <a:t>30 mai 2024</a:t>
            </a:fld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DU GROUPE NUMERICABLE-SFR - Titre de la présentation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912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41277" y="4113076"/>
            <a:ext cx="4702630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4" y="6153150"/>
            <a:ext cx="4381011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b="1" dirty="0" smtClean="0">
                <a:solidFill>
                  <a:srgbClr val="1A171B"/>
                </a:solidFill>
              </a:rPr>
              <a:t>INTERNE </a:t>
            </a:r>
          </a:p>
          <a:p>
            <a:pPr>
              <a:defRPr/>
            </a:pPr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de </a:t>
            </a:r>
            <a:r>
              <a:rPr lang="fr-FR" sz="700" b="1" dirty="0" smtClean="0">
                <a:solidFill>
                  <a:srgbClr val="1A171B"/>
                </a:solidFill>
              </a:rPr>
              <a:t>SFR</a:t>
            </a:r>
            <a:r>
              <a:rPr lang="fr-FR" sz="700" b="1" i="1" dirty="0" smtClean="0">
                <a:solidFill>
                  <a:srgbClr val="1A171B"/>
                </a:solidFill>
              </a:rPr>
              <a:t>. </a:t>
            </a:r>
            <a:r>
              <a:rPr lang="fr-FR" sz="700" dirty="0" smtClean="0">
                <a:solidFill>
                  <a:srgbClr val="1A171B"/>
                </a:solidFill>
              </a:rPr>
              <a:t>Document </a:t>
            </a:r>
            <a:r>
              <a:rPr lang="fr-FR" sz="700" b="1" dirty="0" smtClean="0">
                <a:solidFill>
                  <a:srgbClr val="1A171B"/>
                </a:solidFill>
              </a:rPr>
              <a:t>confidentiel</a:t>
            </a:r>
            <a:r>
              <a:rPr lang="fr-FR" sz="700" dirty="0" smtClean="0">
                <a:solidFill>
                  <a:srgbClr val="1A171B"/>
                </a:solidFill>
              </a:rPr>
              <a:t>, qui ne doit pas être utilisé à d’autres fins que celles pour lesquelles il a été établi et transmis. Il ne peut être ni reproduit ni divulgué à des tiers, en tout ou partie, sous quelque forme que ce soit, sans l’accord préalable et écrit de l'entité de SFR propriétaire du document. </a:t>
            </a:r>
          </a:p>
          <a:p>
            <a:pPr>
              <a:defRPr/>
            </a:pPr>
            <a:endParaRPr lang="fr-FR" sz="700" b="1" dirty="0" smtClean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3741576" y="1448780"/>
            <a:ext cx="4702628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139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 baseline="0"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5256584" cy="408283"/>
          </a:xfrm>
        </p:spPr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367808" y="6449718"/>
            <a:ext cx="6840760" cy="408283"/>
          </a:xfrm>
        </p:spPr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1297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U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27 avril 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2246" y="3039244"/>
            <a:ext cx="469098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25785" y="4151176"/>
            <a:ext cx="46979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01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E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27 avril 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49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L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27 avril 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4" name="ZoneTexte 13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5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VIOL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27 avril 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26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OS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27 avril 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Propriété de SFR - COMITE MARKETING B2B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3733200" y="3039244"/>
            <a:ext cx="4690800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33200" y="4151176"/>
            <a:ext cx="4690800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183064" y="1448780"/>
            <a:ext cx="1912938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  <p:sp>
        <p:nvSpPr>
          <p:cNvPr id="13" name="ZoneTexte 12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11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405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287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40"/>
            <a:ext cx="12184543" cy="6855519"/>
          </a:xfrm>
          <a:prstGeom prst="rect">
            <a:avLst/>
          </a:prstGeom>
        </p:spPr>
      </p:pic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9"/>
          </p:nvPr>
        </p:nvSpPr>
        <p:spPr>
          <a:xfrm>
            <a:off x="10174029" y="377048"/>
            <a:ext cx="1344151" cy="365125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27 avril 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0"/>
          </p:nvPr>
        </p:nvSpPr>
        <p:spPr>
          <a:xfrm>
            <a:off x="5232714" y="377048"/>
            <a:ext cx="4935839" cy="408283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Propriété de SFR - COMITE MARKETING B2B</a:t>
            </a:r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21"/>
          </p:nvPr>
        </p:nvSpPr>
        <p:spPr>
          <a:xfrm>
            <a:off x="11528511" y="80480"/>
            <a:ext cx="624419" cy="70485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19" name="Titre 17"/>
          <p:cNvSpPr>
            <a:spLocks noGrp="1"/>
          </p:cNvSpPr>
          <p:nvPr>
            <p:ph type="title" hasCustomPrompt="1"/>
          </p:nvPr>
        </p:nvSpPr>
        <p:spPr bwMode="gray">
          <a:xfrm>
            <a:off x="3750905" y="1082351"/>
            <a:ext cx="4683967" cy="4675946"/>
          </a:xfrm>
        </p:spPr>
        <p:txBody>
          <a:bodyPr lIns="0" rIns="0" anchor="ctr" anchorCtr="0"/>
          <a:lstStyle>
            <a:lvl1pPr algn="ctr">
              <a:defRPr sz="295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Merci</a:t>
            </a:r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-</a:t>
            </a:r>
            <a:r>
              <a:rPr lang="fr-FR" sz="700" dirty="0" smtClean="0">
                <a:solidFill>
                  <a:srgbClr val="FFFFFF"/>
                </a:solidFill>
              </a:rPr>
              <a:t> PROPRIETE DE</a:t>
            </a:r>
            <a:r>
              <a:rPr lang="fr-FR" sz="800" dirty="0" smtClean="0">
                <a:solidFill>
                  <a:srgbClr val="FFFFFF"/>
                </a:solidFill>
              </a:rPr>
              <a:t> SFR</a:t>
            </a:r>
            <a:endParaRPr lang="en-GB" sz="7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44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052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2998" cy="6849340"/>
          </a:xfrm>
          <a:prstGeom prst="rect">
            <a:avLst/>
          </a:prstGeom>
        </p:spPr>
      </p:pic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19245" y="4113076"/>
            <a:ext cx="4080454" cy="1404156"/>
          </a:xfrm>
        </p:spPr>
        <p:txBody>
          <a:bodyPr lIns="594000" rIns="594000" anchor="t" anchorCtr="0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Date</a:t>
            </a: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4019245" y="6153150"/>
            <a:ext cx="4080454" cy="7048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00" dirty="0" smtClean="0">
                <a:solidFill>
                  <a:srgbClr val="1A171B"/>
                </a:solidFill>
              </a:rPr>
              <a:t>Ce document et les informations qu’il contient sont propriété du groupe Numericable-SFR. Et il ne doit pas être utilisé à d’autres fins que celles pour lesquelles il a été établi et transmis. Il ne peut être ni reproduit ni divulgué à des tiers, en tout ou partie, sous quelque forme que ce soit, sans l’accord préalable, exprès et écrit de l’entité du groupe </a:t>
            </a:r>
            <a:r>
              <a:rPr lang="fr-FR" sz="600" dirty="0" err="1" smtClean="0">
                <a:solidFill>
                  <a:srgbClr val="1A171B"/>
                </a:solidFill>
              </a:rPr>
              <a:t>Numericable</a:t>
            </a:r>
            <a:r>
              <a:rPr lang="fr-FR" sz="600" dirty="0" smtClean="0">
                <a:solidFill>
                  <a:srgbClr val="1A171B"/>
                </a:solidFill>
              </a:rPr>
              <a:t>-SFR concernée.</a:t>
            </a:r>
            <a:endParaRPr lang="fr-FR" sz="600" dirty="0">
              <a:solidFill>
                <a:srgbClr val="1A171B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8"/>
          </p:nvPr>
        </p:nvSpPr>
        <p:spPr bwMode="gray">
          <a:xfrm>
            <a:off x="550863" y="6156000"/>
            <a:ext cx="3312889" cy="70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 bwMode="gray">
          <a:xfrm>
            <a:off x="4019544" y="1448780"/>
            <a:ext cx="4080452" cy="2439220"/>
          </a:xfrm>
        </p:spPr>
        <p:txBody>
          <a:bodyPr lIns="594000" rIns="594000" anchor="ctr" anchorCtr="0"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9"/>
          </p:nvPr>
        </p:nvSpPr>
        <p:spPr bwMode="gray">
          <a:xfrm>
            <a:off x="0" y="6489340"/>
            <a:ext cx="480000" cy="36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r>
              <a:rPr smtClean="0">
                <a:solidFill>
                  <a:srgbClr val="D9DADA"/>
                </a:solidFill>
              </a:rPr>
              <a:t>02/2016</a:t>
            </a:r>
            <a:endParaRPr dirty="0">
              <a:solidFill>
                <a:srgbClr val="D9DADA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20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D9DADA"/>
                </a:solidFill>
              </a:rPr>
              <a:pPr/>
              <a:t>‹N°›</a:t>
            </a:fld>
            <a:endParaRPr lang="fr-FR" dirty="0">
              <a:solidFill>
                <a:srgbClr val="D9DADA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1"/>
          </p:nvPr>
        </p:nvSpPr>
        <p:spPr bwMode="gray">
          <a:xfrm>
            <a:off x="0" y="6489340"/>
            <a:ext cx="479376" cy="368660"/>
          </a:xfrm>
        </p:spPr>
        <p:txBody>
          <a:bodyPr/>
          <a:lstStyle>
            <a:lvl1pPr algn="ctr">
              <a:defRPr sz="100">
                <a:solidFill>
                  <a:schemeClr val="bg2"/>
                </a:solidFill>
              </a:defRPr>
            </a:lvl1pPr>
          </a:lstStyle>
          <a:p>
            <a:r>
              <a:rPr lang="fr-FR" smtClean="0">
                <a:solidFill>
                  <a:srgbClr val="D9DADA"/>
                </a:solidFill>
              </a:rPr>
              <a:t>confidentiel</a:t>
            </a:r>
            <a:endParaRPr lang="fr-FR" dirty="0">
              <a:solidFill>
                <a:srgbClr val="D9DAD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-2332"/>
            <a:ext cx="32406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72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215680" y="2204864"/>
            <a:ext cx="7824853" cy="3816524"/>
          </a:xfrm>
        </p:spPr>
        <p:txBody>
          <a:bodyPr/>
          <a:lstStyle>
            <a:lvl1pPr marL="361950" indent="-361950">
              <a:spcBef>
                <a:spcPts val="1600"/>
              </a:spcBef>
              <a:spcAft>
                <a:spcPts val="0"/>
              </a:spcAft>
              <a:buSzPct val="100000"/>
              <a:buFont typeface="+mj-lt"/>
              <a:buAutoNum type="arabicPeriod"/>
              <a:tabLst>
                <a:tab pos="4933950" algn="l"/>
              </a:tabLst>
              <a:defRPr sz="1800" b="1">
                <a:latin typeface="+mn-lt"/>
              </a:defRPr>
            </a:lvl1pPr>
            <a:lvl2pPr marL="361950" indent="0">
              <a:defRPr sz="1200" b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80679" y="288000"/>
            <a:ext cx="1872000" cy="1872000"/>
          </a:xfrm>
          <a:solidFill>
            <a:schemeClr val="bg2"/>
          </a:solidFill>
        </p:spPr>
        <p:txBody>
          <a:bodyPr lIns="72000" tIns="72000" rIns="72000" bIns="72000" anchor="ctr" anchorCtr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7201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smtClean="0">
                <a:solidFill>
                  <a:srgbClr val="E2001A"/>
                </a:solidFill>
              </a:rPr>
              <a:t>02/2016</a:t>
            </a:r>
            <a:endParaRPr dirty="0">
              <a:solidFill>
                <a:srgbClr val="E2001A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638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3"/>
                </a:solidFill>
              </a:defRPr>
            </a:lvl1pPr>
          </a:lstStyle>
          <a:p>
            <a:r>
              <a:rPr smtClean="0">
                <a:solidFill>
                  <a:srgbClr val="30B084"/>
                </a:solidFill>
              </a:rPr>
              <a:t>02/2016</a:t>
            </a:r>
            <a:endParaRPr dirty="0">
              <a:solidFill>
                <a:srgbClr val="30B08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886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2"/>
                </a:solidFill>
              </a:defRPr>
            </a:lvl1pPr>
          </a:lstStyle>
          <a:p>
            <a:r>
              <a:rPr smtClean="0">
                <a:solidFill>
                  <a:srgbClr val="006488"/>
                </a:solidFill>
              </a:rPr>
              <a:t>02/2016</a:t>
            </a:r>
            <a:endParaRPr dirty="0">
              <a:solidFill>
                <a:srgbClr val="00648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4101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r>
              <a:rPr smtClean="0">
                <a:solidFill>
                  <a:srgbClr val="8A83BD"/>
                </a:solidFill>
              </a:rPr>
              <a:t>02/2016</a:t>
            </a:r>
            <a:endParaRPr dirty="0">
              <a:solidFill>
                <a:srgbClr val="8A83BD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3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accent5"/>
                </a:solidFill>
              </a:defRPr>
            </a:lvl1pPr>
          </a:lstStyle>
          <a:p>
            <a:r>
              <a:rPr smtClean="0">
                <a:solidFill>
                  <a:srgbClr val="CE5498"/>
                </a:solidFill>
              </a:rPr>
              <a:t>02/2016</a:t>
            </a:r>
            <a:endParaRPr dirty="0">
              <a:solidFill>
                <a:srgbClr val="CE5498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FFFFFF">
                    <a:alpha val="0"/>
                  </a:srgbClr>
                </a:solidFill>
              </a:rPr>
              <a:pPr/>
              <a:t>‹N°›</a:t>
            </a:fld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0" y="0"/>
            <a:ext cx="4800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FFFFFF">
                    <a:alpha val="0"/>
                  </a:srgbClr>
                </a:solidFill>
              </a:rPr>
              <a:t>confidentiel</a:t>
            </a:r>
            <a:endParaRPr lang="fr-FR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6096000" y="6395045"/>
            <a:ext cx="5307872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fr-FR" sz="750" b="1" dirty="0" smtClean="0">
                <a:solidFill>
                  <a:srgbClr val="FFFFFF"/>
                </a:solidFill>
              </a:rPr>
              <a:t>INTERNE GROUPE - </a:t>
            </a:r>
            <a:r>
              <a:rPr lang="fr-FR" sz="750" dirty="0" smtClean="0">
                <a:solidFill>
                  <a:srgbClr val="FFFFFF"/>
                </a:solidFill>
              </a:rPr>
              <a:t>PROPRIÉTÉ DU GROUPE NUMERICABLE-SFR</a:t>
            </a:r>
            <a:endParaRPr lang="en-GB" sz="750" dirty="0">
              <a:solidFill>
                <a:srgbClr val="FFFFFF"/>
              </a:solidFill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 bwMode="gray">
          <a:xfrm>
            <a:off x="4043247" y="3039244"/>
            <a:ext cx="4068977" cy="1080120"/>
          </a:xfrm>
        </p:spPr>
        <p:txBody>
          <a:bodyPr lIns="432000" rIns="432000" anchor="b" anchorCtr="0"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37246" y="4151176"/>
            <a:ext cx="4074978" cy="1296144"/>
          </a:xfrm>
        </p:spPr>
        <p:txBody>
          <a:bodyPr lIns="432000" rIns="432000" anchor="t" anchorCtr="0"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1500" b="0" baseline="0">
                <a:solidFill>
                  <a:schemeClr val="bg1"/>
                </a:solidFill>
              </a:defRPr>
            </a:lvl1pPr>
            <a:lvl2pPr mar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sz="1100" b="1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39816" y="1448780"/>
            <a:ext cx="1656185" cy="1368152"/>
          </a:xfrm>
        </p:spPr>
        <p:txBody>
          <a:bodyPr anchor="b" anchorCtr="0"/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196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66763" y="1844824"/>
            <a:ext cx="5040000" cy="417656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84032" y="1844824"/>
            <a:ext cx="5040000" cy="4176564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 baseline="0"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3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6763" y="1844824"/>
            <a:ext cx="4369130" cy="4176565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 bwMode="gray">
          <a:xfrm>
            <a:off x="5347725" y="1844824"/>
            <a:ext cx="6077513" cy="417656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 baseline="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50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  <p15:guide id="2" pos="7408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texte,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ableau 18"/>
          <p:cNvSpPr>
            <a:spLocks noGrp="1"/>
          </p:cNvSpPr>
          <p:nvPr>
            <p:ph type="tbl" sz="quarter" idx="19" hasCustomPrompt="1"/>
          </p:nvPr>
        </p:nvSpPr>
        <p:spPr bwMode="gray">
          <a:xfrm>
            <a:off x="766763" y="2019600"/>
            <a:ext cx="10657829" cy="3024188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fr-FR" noProof="0" dirty="0" smtClean="0"/>
              <a:t>Sélectionner l’icône pour insérer un tableau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 bwMode="gray">
          <a:xfrm>
            <a:off x="766763" y="558201"/>
            <a:ext cx="10658476" cy="1152525"/>
          </a:xfrm>
        </p:spPr>
        <p:txBody>
          <a:bodyPr/>
          <a:lstStyle>
            <a:lvl1pPr>
              <a:defRPr>
                <a:solidFill>
                  <a:srgbClr val="8A83BD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715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9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  <a:latin typeface="+mn-lt"/>
              </a:rPr>
              <a:t>INTERNE -</a:t>
            </a:r>
            <a:endParaRPr lang="en-GB" sz="75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smtClean="0"/>
              <a:t>25 MAI 2016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3" r:id="rId2"/>
    <p:sldLayoutId id="2147483799" r:id="rId3"/>
    <p:sldLayoutId id="2147483808" r:id="rId4"/>
    <p:sldLayoutId id="2147483809" r:id="rId5"/>
    <p:sldLayoutId id="2147483810" r:id="rId6"/>
    <p:sldLayoutId id="2147483812" r:id="rId7"/>
    <p:sldLayoutId id="2147483798" r:id="rId8"/>
    <p:sldLayoutId id="2147483814" r:id="rId9"/>
    <p:sldLayoutId id="2147483806" r:id="rId10"/>
    <p:sldLayoutId id="2147483807" r:id="rId11"/>
    <p:sldLayoutId id="2147483815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7197" userDrawn="1">
          <p15:clr>
            <a:srgbClr val="F26B43"/>
          </p15:clr>
        </p15:guide>
        <p15:guide id="4" pos="483" userDrawn="1">
          <p15:clr>
            <a:srgbClr val="F26B43"/>
          </p15:clr>
        </p15:guide>
        <p15:guide id="5" orient="horz" pos="1253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SFR –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4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9" r:id="rId8"/>
    <p:sldLayoutId id="2147483930" r:id="rId9"/>
    <p:sldLayoutId id="2147483931" r:id="rId10"/>
    <p:sldLayoutId id="2147483932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2" r:id="rId8"/>
    <p:sldLayoutId id="2147483943" r:id="rId9"/>
    <p:sldLayoutId id="2147483944" r:id="rId10"/>
    <p:sldLayoutId id="214748394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2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6" r:id="rId8"/>
    <p:sldLayoutId id="2147483957" r:id="rId9"/>
    <p:sldLayoutId id="2147483958" r:id="rId10"/>
    <p:sldLayoutId id="21474839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7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0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8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5" r:id="rId8"/>
    <p:sldLayoutId id="2147483996" r:id="rId9"/>
    <p:sldLayoutId id="2147483997" r:id="rId10"/>
    <p:sldLayoutId id="214748399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299919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416050" y="800106"/>
            <a:ext cx="9624483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1440000" y="2312988"/>
            <a:ext cx="9505949" cy="3708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0"/>
            <a:ext cx="48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0B084">
                    <a:alpha val="0"/>
                  </a:srgbClr>
                </a:solidFill>
              </a:rPr>
              <a:t>Date</a:t>
            </a:r>
            <a:endParaRPr lang="fr-FR" dirty="0">
              <a:solidFill>
                <a:srgbClr val="30B084">
                  <a:alpha val="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4053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000000"/>
                </a:solidFill>
              </a:rPr>
              <a:pPr/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71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85000"/>
        </a:lnSpc>
        <a:spcBef>
          <a:spcPts val="800"/>
        </a:spcBef>
        <a:spcAft>
          <a:spcPts val="600"/>
        </a:spcAft>
        <a:buSzPct val="25000"/>
        <a:buFontTx/>
        <a:buBlip>
          <a:blip r:embed="rId15"/>
        </a:buBlip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5"/>
        </a:buBlip>
        <a:defRPr sz="1350" b="1" i="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25000"/>
        <a:buFontTx/>
        <a:buBlip>
          <a:blip r:embed="rId15"/>
        </a:buBlip>
        <a:defRPr sz="9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80000"/>
        <a:buFont typeface="Wingdings" pitchFamily="2" charset="2"/>
        <a:buChar char=""/>
        <a:defRPr sz="95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79388" algn="l" defTabSz="914400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SzPct val="100000"/>
        <a:buFont typeface="SFR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892">
          <p15:clr>
            <a:srgbClr val="F26B43"/>
          </p15:clr>
        </p15:guide>
        <p15:guide id="3" pos="6924">
          <p15:clr>
            <a:srgbClr val="F26B43"/>
          </p15:clr>
        </p15:guide>
        <p15:guide id="4" pos="347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2" r:id="rId8"/>
    <p:sldLayoutId id="2147484023" r:id="rId9"/>
    <p:sldLayoutId id="2147484024" r:id="rId10"/>
    <p:sldLayoutId id="214748402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b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5" r:id="rId8"/>
    <p:sldLayoutId id="2147484036" r:id="rId9"/>
    <p:sldLayoutId id="2147484037" r:id="rId10"/>
    <p:sldLayoutId id="214748403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6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8" r:id="rId8"/>
    <p:sldLayoutId id="2147484049" r:id="rId9"/>
    <p:sldLayoutId id="2147484050" r:id="rId10"/>
    <p:sldLayoutId id="214748405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8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1" r:id="rId8"/>
    <p:sldLayoutId id="2147484062" r:id="rId9"/>
    <p:sldLayoutId id="2147484063" r:id="rId10"/>
    <p:sldLayoutId id="2147484064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</a:t>
            </a:r>
            <a:r>
              <a:rPr lang="fr-FR" b="1" dirty="0" smtClean="0">
                <a:solidFill>
                  <a:srgbClr val="1A171B"/>
                </a:solidFill>
              </a:rPr>
              <a:t>de </a:t>
            </a:r>
            <a:r>
              <a:rPr lang="fr-FR" b="1" i="1" dirty="0" smtClean="0">
                <a:solidFill>
                  <a:srgbClr val="1A171B"/>
                </a:solidFill>
              </a:rPr>
              <a:t>(entité(s) juridique(s) à l'origine du document à indiquer)</a:t>
            </a:r>
            <a:r>
              <a:rPr lang="fr-FR" b="1" dirty="0" smtClean="0">
                <a:solidFill>
                  <a:srgbClr val="1A171B"/>
                </a:solidFill>
              </a:rPr>
              <a:t>- </a:t>
            </a:r>
            <a:r>
              <a:rPr lang="fr-FR" dirty="0" smtClean="0">
                <a:solidFill>
                  <a:srgbClr val="1A171B"/>
                </a:solidFill>
              </a:rPr>
              <a:t>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4" r:id="rId8"/>
    <p:sldLayoutId id="2147484075" r:id="rId9"/>
    <p:sldLayoutId id="2147484076" r:id="rId10"/>
    <p:sldLayoutId id="214748407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20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26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26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74" y="6449726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1" y="6165307"/>
            <a:ext cx="1579796" cy="702000"/>
          </a:xfrm>
          <a:prstGeom prst="rect">
            <a:avLst/>
          </a:prstGeom>
        </p:spPr>
      </p:pic>
      <p:sp>
        <p:nvSpPr>
          <p:cNvPr id="14" name="Espace réservé du numéro de diapositive 10"/>
          <p:cNvSpPr txBox="1">
            <a:spLocks/>
          </p:cNvSpPr>
          <p:nvPr userDrawn="1"/>
        </p:nvSpPr>
        <p:spPr bwMode="gray">
          <a:xfrm>
            <a:off x="11489709" y="6363041"/>
            <a:ext cx="384000" cy="384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fld id="{AE3EE2F5-9919-489F-A1F7-615E8B130154}" type="slidenum">
              <a:rPr lang="fr-FR" smtClean="0">
                <a:solidFill>
                  <a:srgbClr val="1A171B"/>
                </a:solidFill>
              </a:rPr>
              <a:pPr defTabSz="914354"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7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7" r:id="rId8"/>
    <p:sldLayoutId id="2147484088" r:id="rId9"/>
    <p:sldLayoutId id="2147484089" r:id="rId10"/>
    <p:sldLayoutId id="214748409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8BC0E-6EE7-4A67-8863-A378ECD7EF52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5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50" r:id="rId8"/>
    <p:sldLayoutId id="2147483851" r:id="rId9"/>
    <p:sldLayoutId id="2147483852" r:id="rId10"/>
    <p:sldLayoutId id="214748385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err="1" smtClean="0">
                <a:solidFill>
                  <a:srgbClr val="1A171B"/>
                </a:solidFill>
              </a:rPr>
              <a:t>PROPRIéTé</a:t>
            </a:r>
            <a:r>
              <a:rPr lang="fr-FR" dirty="0" smtClean="0">
                <a:solidFill>
                  <a:srgbClr val="1A171B"/>
                </a:solidFill>
              </a:rPr>
              <a:t>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7094" y="558012"/>
            <a:ext cx="11136212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87094" y="1844825"/>
            <a:ext cx="11136212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803090" y="6449718"/>
            <a:ext cx="4935839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>
                <a:solidFill>
                  <a:srgbClr val="1A171B"/>
                </a:solidFill>
              </a:rPr>
              <a:t>PROPRIéTé DU GROUPE NUMERICABLE-SFR - Titre de la présentation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1098887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pic>
        <p:nvPicPr>
          <p:cNvPr id="9" name="Image 8" descr="logo_sfr_tex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0000" y="6192000"/>
            <a:ext cx="192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gray">
          <a:xfrm>
            <a:off x="3361456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GROUPE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744405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7BB4F1-ED88-4508-8BA5-AEE46447B8F1}" type="datetime4">
              <a:rPr lang="fr-FR">
                <a:solidFill>
                  <a:srgbClr val="1A171B"/>
                </a:solidFill>
              </a:rPr>
              <a:pPr/>
              <a:t>30 mai 2024</a:t>
            </a:fld>
            <a:endParaRPr dirty="0">
              <a:solidFill>
                <a:srgbClr val="1A17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0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7" r:id="rId8"/>
    <p:sldLayoutId id="2147483888" r:id="rId9"/>
    <p:sldLayoutId id="2147483889" r:id="rId10"/>
    <p:sldLayoutId id="214748389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5465">
          <p15:clr>
            <a:srgbClr val="F26B43"/>
          </p15:clr>
        </p15:guide>
        <p15:guide id="3" pos="249">
          <p15:clr>
            <a:srgbClr val="F26B43"/>
          </p15:clr>
        </p15:guide>
        <p15:guide id="4" pos="295">
          <p15:clr>
            <a:srgbClr val="F26B43"/>
          </p15:clr>
        </p15:guide>
        <p15:guide id="5" orient="horz" pos="1253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Propriété de SFR - COMITE MARKETING B2B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1" name="ZoneTexte 10"/>
          <p:cNvSpPr txBox="1"/>
          <p:nvPr userDrawn="1"/>
        </p:nvSpPr>
        <p:spPr bwMode="gray">
          <a:xfrm>
            <a:off x="2948823" y="6449718"/>
            <a:ext cx="1385573" cy="408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750" b="1" dirty="0" smtClean="0">
                <a:solidFill>
                  <a:srgbClr val="FF0000"/>
                </a:solidFill>
              </a:rPr>
              <a:t>INTERNE -</a:t>
            </a:r>
            <a:endParaRPr lang="en-GB" sz="750" b="1" dirty="0">
              <a:solidFill>
                <a:srgbClr val="FF00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27 avril 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6156000"/>
            <a:ext cx="12192000" cy="70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66763" y="558012"/>
            <a:ext cx="10658476" cy="1152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66763" y="1844825"/>
            <a:ext cx="10658476" cy="4176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 (SOUS-TITRE)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4367808" y="6449718"/>
            <a:ext cx="5040560" cy="408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1A171B"/>
                </a:solidFill>
              </a:rPr>
              <a:t>confidentiel</a:t>
            </a:r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0800173" y="6153150"/>
            <a:ext cx="624419" cy="704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1A171B"/>
                </a:solidFill>
              </a:rPr>
              <a:pPr/>
              <a:t>‹N°›</a:t>
            </a:fld>
            <a:endParaRPr lang="fr-FR" dirty="0">
              <a:solidFill>
                <a:srgbClr val="1A171B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9408368" y="6449718"/>
            <a:ext cx="1344151" cy="365125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r">
              <a:defRPr lang="fr-FR" sz="750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1A171B"/>
                </a:solidFill>
              </a:rPr>
              <a:t>02/2016</a:t>
            </a:r>
            <a:endParaRPr dirty="0">
              <a:solidFill>
                <a:srgbClr val="1A171B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0" y="6165307"/>
            <a:ext cx="1579796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34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3" r:id="rId8"/>
    <p:sldLayoutId id="2147483914" r:id="rId9"/>
    <p:sldLayoutId id="2147483915" r:id="rId10"/>
    <p:sldLayoutId id="2147483916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25000"/>
        <a:buFontTx/>
        <a:buBlip>
          <a:blip r:embed="rId14"/>
        </a:buBlip>
        <a:defRPr sz="1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E10019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5401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73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SFR" pitchFamily="34" charset="0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7197">
          <p15:clr>
            <a:srgbClr val="F26B43"/>
          </p15:clr>
        </p15:guide>
        <p15:guide id="3" pos="483">
          <p15:clr>
            <a:srgbClr val="F26B43"/>
          </p15:clr>
        </p15:guide>
        <p15:guide id="4" orient="horz" pos="12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42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OUTILS de gestion de cas de tests</a:t>
            </a:r>
            <a:endParaRPr lang="fr-FR" dirty="0">
              <a:solidFill>
                <a:schemeClr val="tx2"/>
              </a:solidFill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905063"/>
              </p:ext>
            </p:extLst>
          </p:nvPr>
        </p:nvGraphicFramePr>
        <p:xfrm>
          <a:off x="911424" y="1761879"/>
          <a:ext cx="10657185" cy="403244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27028">
                  <a:extLst>
                    <a:ext uri="{9D8B030D-6E8A-4147-A177-3AD203B41FA5}">
                      <a16:colId xmlns:a16="http://schemas.microsoft.com/office/drawing/2014/main" val="2991986167"/>
                    </a:ext>
                  </a:extLst>
                </a:gridCol>
                <a:gridCol w="2177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7426">
                  <a:extLst>
                    <a:ext uri="{9D8B030D-6E8A-4147-A177-3AD203B41FA5}">
                      <a16:colId xmlns:a16="http://schemas.microsoft.com/office/drawing/2014/main" val="4274480771"/>
                    </a:ext>
                  </a:extLst>
                </a:gridCol>
                <a:gridCol w="2527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7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495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Squash</a:t>
                      </a:r>
                      <a:r>
                        <a:rPr lang="fr-FR" sz="1600" b="1" baseline="0" dirty="0" smtClean="0">
                          <a:solidFill>
                            <a:schemeClr val="tx2"/>
                          </a:solidFill>
                        </a:rPr>
                        <a:t> TM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TESTLINK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HP ALM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XRAY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365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Fonctionnalités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Gestion des cas de test + exécution + suivi + rapport</a:t>
                      </a:r>
                    </a:p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(auto + manu)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des cas de test + exécution + suivi + rapport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(manu)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complète du cycle de vie des applications 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Gestion des cas de test + exécution + suivi + rapport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3461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Installation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un serveur dédié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un serveur dédié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un serveur dédié</a:t>
                      </a:r>
                      <a:r>
                        <a:rPr lang="fr-FR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+ config de BDD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Intégration avec JIRA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3795">
                <a:tc>
                  <a:txBody>
                    <a:bodyPr/>
                    <a:lstStyle/>
                    <a:p>
                      <a:pPr algn="l"/>
                      <a:r>
                        <a:rPr lang="fr-FR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Intégration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600" b="1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dirty="0" smtClean="0">
                          <a:effectLst/>
                        </a:rPr>
                        <a:t>Via</a:t>
                      </a:r>
                      <a:r>
                        <a:rPr lang="en-GB" sz="1400" b="0" baseline="0" dirty="0" smtClean="0">
                          <a:effectLst/>
                        </a:rPr>
                        <a:t> API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 smtClean="0">
                          <a:effectLst/>
                        </a:rPr>
                        <a:t>Via</a:t>
                      </a:r>
                      <a:r>
                        <a:rPr lang="en-GB" sz="1400" b="0" baseline="0" dirty="0" smtClean="0">
                          <a:effectLst/>
                        </a:rPr>
                        <a:t> API</a:t>
                      </a:r>
                      <a:endParaRPr lang="fr-FR" sz="1400" b="0" dirty="0" smtClean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smtClean="0">
                          <a:effectLst/>
                        </a:rPr>
                        <a:t>Avec IDE et outils HP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JIRA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5333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Tarification 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Open Source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Open Source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License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Tarif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en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du JIRA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48" y="1144278"/>
            <a:ext cx="1080120" cy="5670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746401"/>
            <a:ext cx="1524003" cy="91440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746401"/>
            <a:ext cx="1394540" cy="13945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08" y="742445"/>
            <a:ext cx="968896" cy="9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763" y="558013"/>
            <a:ext cx="10658476" cy="422716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WORKFLOW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3118718"/>
            <a:ext cx="1656184" cy="464286"/>
          </a:xfrm>
          <a:prstGeom prst="rect">
            <a:avLst/>
          </a:prstGeom>
        </p:spPr>
      </p:pic>
      <p:sp>
        <p:nvSpPr>
          <p:cNvPr id="12" name="Espace réservé du contenu 7"/>
          <p:cNvSpPr>
            <a:spLocks noGrp="1"/>
          </p:cNvSpPr>
          <p:nvPr>
            <p:ph idx="1"/>
          </p:nvPr>
        </p:nvSpPr>
        <p:spPr>
          <a:xfrm>
            <a:off x="766763" y="2518996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Interroger et télécharger</a:t>
            </a:r>
            <a:endParaRPr lang="fr-FR" sz="1300" b="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403" y="3605950"/>
            <a:ext cx="1436564" cy="139516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73" y="2390801"/>
            <a:ext cx="801898" cy="80189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55" y="1590758"/>
            <a:ext cx="688133" cy="83318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09" y="2368514"/>
            <a:ext cx="1024136" cy="102413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2366300"/>
            <a:ext cx="752988" cy="97850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5066" y="3833539"/>
            <a:ext cx="936104" cy="92951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42" y="3676000"/>
            <a:ext cx="1269841" cy="126984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20" y="3616672"/>
            <a:ext cx="1363246" cy="1363246"/>
          </a:xfrm>
          <a:prstGeom prst="rect">
            <a:avLst/>
          </a:prstGeom>
        </p:spPr>
      </p:pic>
      <p:cxnSp>
        <p:nvCxnSpPr>
          <p:cNvPr id="24" name="Connecteur droit avec flèche 23"/>
          <p:cNvCxnSpPr>
            <a:stCxn id="7" idx="2"/>
            <a:endCxn id="20" idx="1"/>
          </p:cNvCxnSpPr>
          <p:nvPr/>
        </p:nvCxnSpPr>
        <p:spPr>
          <a:xfrm>
            <a:off x="2315580" y="3583004"/>
            <a:ext cx="503462" cy="727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21" idx="1"/>
          </p:cNvCxnSpPr>
          <p:nvPr/>
        </p:nvCxnSpPr>
        <p:spPr>
          <a:xfrm flipV="1">
            <a:off x="4088883" y="4298295"/>
            <a:ext cx="1354137" cy="12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2606320" y="4835383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Convertir en Collections</a:t>
            </a:r>
            <a:endParaRPr lang="fr-FR" sz="1300" b="0" dirty="0" smtClean="0"/>
          </a:p>
        </p:txBody>
      </p:sp>
      <p:cxnSp>
        <p:nvCxnSpPr>
          <p:cNvPr id="33" name="Connecteur droit avec flèche 32"/>
          <p:cNvCxnSpPr>
            <a:stCxn id="16" idx="2"/>
          </p:cNvCxnSpPr>
          <p:nvPr/>
        </p:nvCxnSpPr>
        <p:spPr>
          <a:xfrm>
            <a:off x="5316477" y="3392650"/>
            <a:ext cx="512068" cy="554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7" idx="2"/>
          </p:cNvCxnSpPr>
          <p:nvPr/>
        </p:nvCxnSpPr>
        <p:spPr>
          <a:xfrm flipH="1">
            <a:off x="6456040" y="3344802"/>
            <a:ext cx="520510" cy="602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Espace réservé du contenu 7"/>
          <p:cNvSpPr>
            <a:spLocks noGrp="1"/>
          </p:cNvSpPr>
          <p:nvPr>
            <p:ph idx="1"/>
          </p:nvPr>
        </p:nvSpPr>
        <p:spPr>
          <a:xfrm>
            <a:off x="5305176" y="3602980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</a:t>
            </a:r>
            <a:endParaRPr lang="fr-FR" sz="1300" b="0" dirty="0" smtClean="0"/>
          </a:p>
        </p:txBody>
      </p:sp>
      <p:sp>
        <p:nvSpPr>
          <p:cNvPr id="40" name="Espace réservé du contenu 7"/>
          <p:cNvSpPr>
            <a:spLocks noGrp="1"/>
          </p:cNvSpPr>
          <p:nvPr>
            <p:ph idx="1"/>
          </p:nvPr>
        </p:nvSpPr>
        <p:spPr>
          <a:xfrm>
            <a:off x="3303639" y="2487387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Données et Valeurs des </a:t>
            </a:r>
            <a:r>
              <a:rPr lang="fr-FR" sz="1300" dirty="0" err="1" smtClean="0"/>
              <a:t>Params</a:t>
            </a:r>
            <a:r>
              <a:rPr lang="fr-FR" sz="1300" dirty="0" smtClean="0"/>
              <a:t> ….</a:t>
            </a:r>
            <a:endParaRPr lang="fr-FR" sz="1300" b="0" dirty="0" smtClean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09" y="891501"/>
            <a:ext cx="688133" cy="833181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28" y="1656418"/>
            <a:ext cx="801898" cy="801898"/>
          </a:xfrm>
          <a:prstGeom prst="rect">
            <a:avLst/>
          </a:prstGeom>
        </p:spPr>
      </p:pic>
      <p:sp>
        <p:nvSpPr>
          <p:cNvPr id="45" name="Espace réservé du contenu 7"/>
          <p:cNvSpPr>
            <a:spLocks noGrp="1"/>
          </p:cNvSpPr>
          <p:nvPr>
            <p:ph idx="1"/>
          </p:nvPr>
        </p:nvSpPr>
        <p:spPr>
          <a:xfrm>
            <a:off x="3629394" y="1749376"/>
            <a:ext cx="1695283" cy="40594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Interroger et télécharger</a:t>
            </a:r>
            <a:endParaRPr lang="fr-FR" sz="1300" b="0" dirty="0" smtClean="0"/>
          </a:p>
        </p:txBody>
      </p:sp>
      <p:sp>
        <p:nvSpPr>
          <p:cNvPr id="46" name="Espace réservé du contenu 7"/>
          <p:cNvSpPr>
            <a:spLocks noGrp="1"/>
          </p:cNvSpPr>
          <p:nvPr>
            <p:ph idx="1"/>
          </p:nvPr>
        </p:nvSpPr>
        <p:spPr>
          <a:xfrm>
            <a:off x="4429360" y="585626"/>
            <a:ext cx="1695283" cy="242367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Base Front</a:t>
            </a:r>
            <a:endParaRPr lang="fr-FR" sz="1300" b="0" dirty="0" smtClean="0"/>
          </a:p>
        </p:txBody>
      </p:sp>
      <p:cxnSp>
        <p:nvCxnSpPr>
          <p:cNvPr id="47" name="Connecteur droit avec flèche 46"/>
          <p:cNvCxnSpPr>
            <a:stCxn id="21" idx="3"/>
            <a:endCxn id="13" idx="1"/>
          </p:cNvCxnSpPr>
          <p:nvPr/>
        </p:nvCxnSpPr>
        <p:spPr>
          <a:xfrm>
            <a:off x="6806266" y="4298295"/>
            <a:ext cx="1354137" cy="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Espace réservé du contenu 7"/>
          <p:cNvSpPr>
            <a:spLocks noGrp="1"/>
          </p:cNvSpPr>
          <p:nvPr>
            <p:ph idx="1"/>
          </p:nvPr>
        </p:nvSpPr>
        <p:spPr>
          <a:xfrm>
            <a:off x="6697303" y="3977830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Exécuter</a:t>
            </a:r>
            <a:endParaRPr lang="fr-FR" sz="1300" b="0" dirty="0" smtClean="0"/>
          </a:p>
        </p:txBody>
      </p:sp>
      <p:cxnSp>
        <p:nvCxnSpPr>
          <p:cNvPr id="52" name="Connecteur droit avec flèche 51"/>
          <p:cNvCxnSpPr>
            <a:stCxn id="13" idx="3"/>
            <a:endCxn id="18" idx="1"/>
          </p:cNvCxnSpPr>
          <p:nvPr/>
        </p:nvCxnSpPr>
        <p:spPr>
          <a:xfrm flipV="1">
            <a:off x="9596967" y="4298295"/>
            <a:ext cx="1068099" cy="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Espace réservé du contenu 7"/>
          <p:cNvSpPr>
            <a:spLocks noGrp="1"/>
          </p:cNvSpPr>
          <p:nvPr>
            <p:ph idx="1"/>
          </p:nvPr>
        </p:nvSpPr>
        <p:spPr>
          <a:xfrm>
            <a:off x="9283375" y="3946962"/>
            <a:ext cx="1695283" cy="21318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Reporting</a:t>
            </a:r>
            <a:endParaRPr lang="fr-FR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14947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440905"/>
            <a:ext cx="1152128" cy="1152128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46" y="2351185"/>
            <a:ext cx="1152128" cy="1152128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18" y="2348199"/>
            <a:ext cx="1152128" cy="1152128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49" y="2348199"/>
            <a:ext cx="1152128" cy="115212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763" y="558013"/>
            <a:ext cx="10658476" cy="422716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PROCESS DE LA COLLECTION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1" y="1113717"/>
            <a:ext cx="1399700" cy="392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87" y="4008138"/>
            <a:ext cx="865534" cy="86553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61" y="1013117"/>
            <a:ext cx="661112" cy="8269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47" y="2349578"/>
            <a:ext cx="1152128" cy="1152128"/>
          </a:xfrm>
          <a:prstGeom prst="rect">
            <a:avLst/>
          </a:prstGeom>
        </p:spPr>
      </p:pic>
      <p:cxnSp>
        <p:nvCxnSpPr>
          <p:cNvPr id="33" name="Connecteur droit avec flèche 32"/>
          <p:cNvCxnSpPr>
            <a:stCxn id="16" idx="0"/>
          </p:cNvCxnSpPr>
          <p:nvPr/>
        </p:nvCxnSpPr>
        <p:spPr>
          <a:xfrm flipH="1" flipV="1">
            <a:off x="6381066" y="3212976"/>
            <a:ext cx="11188" cy="795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21" idx="3"/>
            <a:endCxn id="43" idx="1"/>
          </p:cNvCxnSpPr>
          <p:nvPr/>
        </p:nvCxnSpPr>
        <p:spPr>
          <a:xfrm flipV="1">
            <a:off x="2249275" y="2924263"/>
            <a:ext cx="2143574" cy="1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Espace réservé du contenu 7"/>
          <p:cNvSpPr>
            <a:spLocks noGrp="1"/>
          </p:cNvSpPr>
          <p:nvPr>
            <p:ph idx="1"/>
          </p:nvPr>
        </p:nvSpPr>
        <p:spPr>
          <a:xfrm>
            <a:off x="5228938" y="3491982"/>
            <a:ext cx="969891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 </a:t>
            </a:r>
          </a:p>
          <a:p>
            <a:pPr marL="0" lvl="2" indent="0" algn="ctr">
              <a:buNone/>
            </a:pPr>
            <a:r>
              <a:rPr lang="fr-FR" sz="1300" dirty="0" smtClean="0"/>
              <a:t>les valeurs</a:t>
            </a:r>
            <a:endParaRPr lang="fr-FR" sz="1300" b="0" dirty="0" smtClean="0"/>
          </a:p>
        </p:txBody>
      </p:sp>
      <p:sp>
        <p:nvSpPr>
          <p:cNvPr id="40" name="Espace réservé du contenu 7"/>
          <p:cNvSpPr>
            <a:spLocks noGrp="1"/>
          </p:cNvSpPr>
          <p:nvPr>
            <p:ph idx="1"/>
          </p:nvPr>
        </p:nvSpPr>
        <p:spPr>
          <a:xfrm>
            <a:off x="4644520" y="2080607"/>
            <a:ext cx="936104" cy="20729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Variables</a:t>
            </a:r>
          </a:p>
        </p:txBody>
      </p:sp>
      <p:sp>
        <p:nvSpPr>
          <p:cNvPr id="34" name="Espace réservé du contenu 7"/>
          <p:cNvSpPr>
            <a:spLocks noGrp="1"/>
          </p:cNvSpPr>
          <p:nvPr>
            <p:ph idx="1"/>
          </p:nvPr>
        </p:nvSpPr>
        <p:spPr>
          <a:xfrm>
            <a:off x="910223" y="3477492"/>
            <a:ext cx="1432744" cy="1067463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Raw</a:t>
            </a:r>
            <a:r>
              <a:rPr lang="fr-FR" sz="1300" dirty="0" smtClean="0"/>
              <a:t> Collection</a:t>
            </a:r>
          </a:p>
          <a:p>
            <a:pPr lvl="2">
              <a:buFontTx/>
              <a:buChar char="-"/>
            </a:pPr>
            <a:r>
              <a:rPr lang="fr-FR" sz="1300" b="0" dirty="0" smtClean="0"/>
              <a:t>Sans Variables</a:t>
            </a:r>
          </a:p>
          <a:p>
            <a:pPr lvl="2">
              <a:buFontTx/>
              <a:buChar char="-"/>
            </a:pPr>
            <a:r>
              <a:rPr lang="fr-FR" sz="1300" dirty="0" smtClean="0"/>
              <a:t>Sans Valeurs</a:t>
            </a:r>
          </a:p>
          <a:p>
            <a:pPr lvl="2">
              <a:buFontTx/>
              <a:buChar char="-"/>
            </a:pPr>
            <a:r>
              <a:rPr lang="fr-FR" sz="1300" b="0" dirty="0" smtClean="0"/>
              <a:t>Sans Assertions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38" y="2298572"/>
            <a:ext cx="597339" cy="59733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7" y="2365792"/>
            <a:ext cx="467224" cy="46722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61" y="2283415"/>
            <a:ext cx="538443" cy="538443"/>
          </a:xfrm>
          <a:prstGeom prst="rect">
            <a:avLst/>
          </a:prstGeom>
        </p:spPr>
      </p:pic>
      <p:cxnSp>
        <p:nvCxnSpPr>
          <p:cNvPr id="48" name="Connecteur droit avec flèche 47"/>
          <p:cNvCxnSpPr>
            <a:stCxn id="43" idx="3"/>
            <a:endCxn id="50" idx="1"/>
          </p:cNvCxnSpPr>
          <p:nvPr/>
        </p:nvCxnSpPr>
        <p:spPr>
          <a:xfrm>
            <a:off x="5544977" y="2924263"/>
            <a:ext cx="16739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Espace réservé du contenu 7"/>
          <p:cNvSpPr>
            <a:spLocks noGrp="1"/>
          </p:cNvSpPr>
          <p:nvPr>
            <p:ph idx="1"/>
          </p:nvPr>
        </p:nvSpPr>
        <p:spPr>
          <a:xfrm>
            <a:off x="2782809" y="2235337"/>
            <a:ext cx="1047149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Configurer les Variables de Collection</a:t>
            </a:r>
            <a:endParaRPr lang="fr-FR" sz="1300" b="0" dirty="0" smtClean="0"/>
          </a:p>
        </p:txBody>
      </p:sp>
      <p:cxnSp>
        <p:nvCxnSpPr>
          <p:cNvPr id="55" name="Connecteur droit avec flèche 54"/>
          <p:cNvCxnSpPr>
            <a:stCxn id="7" idx="2"/>
            <a:endCxn id="21" idx="0"/>
          </p:cNvCxnSpPr>
          <p:nvPr/>
        </p:nvCxnSpPr>
        <p:spPr>
          <a:xfrm>
            <a:off x="1649171" y="1506102"/>
            <a:ext cx="24040" cy="843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2" name="Imag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94" y="2127717"/>
            <a:ext cx="705999" cy="705999"/>
          </a:xfrm>
          <a:prstGeom prst="rect">
            <a:avLst/>
          </a:prstGeom>
        </p:spPr>
      </p:pic>
      <p:cxnSp>
        <p:nvCxnSpPr>
          <p:cNvPr id="63" name="Connecteur droit avec flèche 62"/>
          <p:cNvCxnSpPr>
            <a:stCxn id="50" idx="3"/>
            <a:endCxn id="66" idx="1"/>
          </p:cNvCxnSpPr>
          <p:nvPr/>
        </p:nvCxnSpPr>
        <p:spPr>
          <a:xfrm>
            <a:off x="8371046" y="2924263"/>
            <a:ext cx="1199300" cy="2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8998213" y="1903520"/>
            <a:ext cx="0" cy="778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Espace réservé du contenu 7"/>
          <p:cNvSpPr>
            <a:spLocks noGrp="1"/>
          </p:cNvSpPr>
          <p:nvPr>
            <p:ph idx="1"/>
          </p:nvPr>
        </p:nvSpPr>
        <p:spPr>
          <a:xfrm>
            <a:off x="9503511" y="1245359"/>
            <a:ext cx="1128993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Injecter </a:t>
            </a:r>
          </a:p>
          <a:p>
            <a:pPr marL="0" lvl="2" indent="0" algn="ctr">
              <a:buNone/>
            </a:pPr>
            <a:r>
              <a:rPr lang="fr-FR" sz="1300" dirty="0" smtClean="0"/>
              <a:t>les Assertions</a:t>
            </a:r>
            <a:endParaRPr lang="fr-FR" sz="1300" b="0" dirty="0" smtClean="0"/>
          </a:p>
        </p:txBody>
      </p:sp>
      <p:cxnSp>
        <p:nvCxnSpPr>
          <p:cNvPr id="78" name="Connecteur droit avec flèche 77"/>
          <p:cNvCxnSpPr>
            <a:stCxn id="66" idx="2"/>
            <a:endCxn id="81" idx="0"/>
          </p:cNvCxnSpPr>
          <p:nvPr/>
        </p:nvCxnSpPr>
        <p:spPr>
          <a:xfrm flipH="1">
            <a:off x="10128448" y="3503313"/>
            <a:ext cx="17962" cy="937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2" name="Image 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30" y="4397747"/>
            <a:ext cx="466478" cy="466478"/>
          </a:xfrm>
          <a:prstGeom prst="rect">
            <a:avLst/>
          </a:prstGeom>
        </p:spPr>
      </p:pic>
      <p:sp>
        <p:nvSpPr>
          <p:cNvPr id="95" name="Espace réservé du contenu 7"/>
          <p:cNvSpPr>
            <a:spLocks noGrp="1"/>
          </p:cNvSpPr>
          <p:nvPr>
            <p:ph idx="1"/>
          </p:nvPr>
        </p:nvSpPr>
        <p:spPr>
          <a:xfrm>
            <a:off x="9412076" y="5381905"/>
            <a:ext cx="1432744" cy="280808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err="1" smtClean="0"/>
              <a:t>Ready</a:t>
            </a:r>
            <a:r>
              <a:rPr lang="fr-FR" sz="1300" dirty="0" smtClean="0"/>
              <a:t> Collection</a:t>
            </a:r>
          </a:p>
        </p:txBody>
      </p:sp>
      <p:sp>
        <p:nvSpPr>
          <p:cNvPr id="96" name="Espace réservé du contenu 7"/>
          <p:cNvSpPr>
            <a:spLocks noGrp="1"/>
          </p:cNvSpPr>
          <p:nvPr>
            <p:ph idx="1"/>
          </p:nvPr>
        </p:nvSpPr>
        <p:spPr>
          <a:xfrm>
            <a:off x="7285121" y="1913828"/>
            <a:ext cx="936104" cy="20729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Valeurs</a:t>
            </a:r>
          </a:p>
        </p:txBody>
      </p:sp>
      <p:sp>
        <p:nvSpPr>
          <p:cNvPr id="97" name="Espace réservé du contenu 7"/>
          <p:cNvSpPr>
            <a:spLocks noGrp="1"/>
          </p:cNvSpPr>
          <p:nvPr>
            <p:ph idx="1"/>
          </p:nvPr>
        </p:nvSpPr>
        <p:spPr>
          <a:xfrm>
            <a:off x="10164452" y="2262143"/>
            <a:ext cx="1130154" cy="216703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1" i="1" u="sng" dirty="0" smtClean="0"/>
              <a:t>+ Assertions</a:t>
            </a:r>
          </a:p>
        </p:txBody>
      </p:sp>
    </p:spTree>
    <p:extLst>
      <p:ext uri="{BB962C8B-B14F-4D97-AF65-F5344CB8AC3E}">
        <p14:creationId xmlns:p14="http://schemas.microsoft.com/office/powerpoint/2010/main" val="12058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763" y="558013"/>
            <a:ext cx="10658476" cy="422716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GÉRER LES TESTS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25 MAI 2016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smtClean="0"/>
              <a:t>Propriété de SFR - COMITE MARKETING B2B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540490"/>
            <a:ext cx="661112" cy="826967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99" y="2325369"/>
            <a:ext cx="1224136" cy="1224136"/>
          </a:xfrm>
          <a:prstGeom prst="rect">
            <a:avLst/>
          </a:prstGeom>
        </p:spPr>
      </p:pic>
      <p:cxnSp>
        <p:nvCxnSpPr>
          <p:cNvPr id="44" name="Connecteur droit avec flèche 43"/>
          <p:cNvCxnSpPr>
            <a:stCxn id="41" idx="3"/>
            <a:endCxn id="17" idx="1"/>
          </p:cNvCxnSpPr>
          <p:nvPr/>
        </p:nvCxnSpPr>
        <p:spPr>
          <a:xfrm>
            <a:off x="2571235" y="2937437"/>
            <a:ext cx="1796573" cy="16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62" y="2242126"/>
            <a:ext cx="504056" cy="504056"/>
          </a:xfrm>
          <a:prstGeom prst="rect">
            <a:avLst/>
          </a:prstGeom>
        </p:spPr>
      </p:pic>
      <p:grpSp>
        <p:nvGrpSpPr>
          <p:cNvPr id="30" name="Groupe 29"/>
          <p:cNvGrpSpPr/>
          <p:nvPr/>
        </p:nvGrpSpPr>
        <p:grpSpPr>
          <a:xfrm>
            <a:off x="6951825" y="4350947"/>
            <a:ext cx="1016383" cy="1022954"/>
            <a:chOff x="7369404" y="4033895"/>
            <a:chExt cx="1016383" cy="1022954"/>
          </a:xfrm>
        </p:grpSpPr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404" y="4229882"/>
              <a:ext cx="661112" cy="826967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667" y="4033895"/>
              <a:ext cx="499120" cy="499120"/>
            </a:xfrm>
            <a:prstGeom prst="rect">
              <a:avLst/>
            </a:prstGeom>
          </p:spPr>
        </p:pic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97" y="1244714"/>
            <a:ext cx="865534" cy="865534"/>
          </a:xfrm>
          <a:prstGeom prst="rect">
            <a:avLst/>
          </a:prstGeom>
        </p:spPr>
      </p:pic>
      <p:cxnSp>
        <p:nvCxnSpPr>
          <p:cNvPr id="52" name="Connecteur droit avec flèche 51"/>
          <p:cNvCxnSpPr>
            <a:stCxn id="51" idx="2"/>
            <a:endCxn id="17" idx="0"/>
          </p:cNvCxnSpPr>
          <p:nvPr/>
        </p:nvCxnSpPr>
        <p:spPr>
          <a:xfrm>
            <a:off x="4698364" y="2110248"/>
            <a:ext cx="0" cy="4302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Espace réservé du contenu 7"/>
          <p:cNvSpPr>
            <a:spLocks noGrp="1"/>
          </p:cNvSpPr>
          <p:nvPr>
            <p:ph idx="1"/>
          </p:nvPr>
        </p:nvSpPr>
        <p:spPr>
          <a:xfrm>
            <a:off x="5079173" y="1021473"/>
            <a:ext cx="1365562" cy="446482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Contient les login de chaque Module</a:t>
            </a:r>
            <a:endParaRPr lang="fr-FR" sz="1300" b="0" dirty="0" smtClean="0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44" y="2420888"/>
            <a:ext cx="1119648" cy="1119648"/>
          </a:xfrm>
          <a:prstGeom prst="rect">
            <a:avLst/>
          </a:prstGeom>
        </p:spPr>
      </p:pic>
      <p:sp>
        <p:nvSpPr>
          <p:cNvPr id="64" name="Espace réservé du contenu 7"/>
          <p:cNvSpPr>
            <a:spLocks noGrp="1"/>
          </p:cNvSpPr>
          <p:nvPr>
            <p:ph idx="1"/>
          </p:nvPr>
        </p:nvSpPr>
        <p:spPr>
          <a:xfrm>
            <a:off x="3569903" y="2384976"/>
            <a:ext cx="954961" cy="17114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Mode User</a:t>
            </a:r>
            <a:endParaRPr lang="fr-FR" sz="1300" b="0" dirty="0" smtClean="0"/>
          </a:p>
        </p:txBody>
      </p:sp>
      <p:sp>
        <p:nvSpPr>
          <p:cNvPr id="65" name="Espace réservé du contenu 7"/>
          <p:cNvSpPr>
            <a:spLocks noGrp="1"/>
          </p:cNvSpPr>
          <p:nvPr>
            <p:ph idx="1"/>
          </p:nvPr>
        </p:nvSpPr>
        <p:spPr>
          <a:xfrm>
            <a:off x="6120845" y="4381158"/>
            <a:ext cx="954961" cy="17114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Mode Global</a:t>
            </a:r>
            <a:endParaRPr lang="fr-FR" sz="1300" b="0" dirty="0" smtClean="0"/>
          </a:p>
        </p:txBody>
      </p:sp>
      <p:cxnSp>
        <p:nvCxnSpPr>
          <p:cNvPr id="68" name="Connecteur droit avec flèche 67"/>
          <p:cNvCxnSpPr>
            <a:stCxn id="29" idx="2"/>
            <a:endCxn id="42" idx="0"/>
          </p:cNvCxnSpPr>
          <p:nvPr/>
        </p:nvCxnSpPr>
        <p:spPr>
          <a:xfrm>
            <a:off x="7264368" y="3540536"/>
            <a:ext cx="18013" cy="1006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17" idx="3"/>
            <a:endCxn id="29" idx="1"/>
          </p:cNvCxnSpPr>
          <p:nvPr/>
        </p:nvCxnSpPr>
        <p:spPr>
          <a:xfrm>
            <a:off x="5028920" y="2953974"/>
            <a:ext cx="1675624" cy="267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Espace réservé du contenu 7"/>
          <p:cNvSpPr>
            <a:spLocks noGrp="1"/>
          </p:cNvSpPr>
          <p:nvPr>
            <p:ph idx="1"/>
          </p:nvPr>
        </p:nvSpPr>
        <p:spPr>
          <a:xfrm>
            <a:off x="6581587" y="2361517"/>
            <a:ext cx="1365562" cy="257416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GET /</a:t>
            </a:r>
            <a:r>
              <a:rPr lang="fr-FR" sz="1300" dirty="0" err="1" smtClean="0"/>
              <a:t>users</a:t>
            </a:r>
            <a:r>
              <a:rPr lang="fr-FR" sz="1300" dirty="0"/>
              <a:t>/{login}</a:t>
            </a:r>
            <a:endParaRPr lang="fr-FR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26116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</a:t>
            </a:r>
            <a:r>
              <a:rPr lang="fr-FR" dirty="0">
                <a:solidFill>
                  <a:schemeClr val="tx2"/>
                </a:solidFill>
              </a:rPr>
              <a:t>OUTILS d’AUTOMATISATION DE TEST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88857"/>
              </p:ext>
            </p:extLst>
          </p:nvPr>
        </p:nvGraphicFramePr>
        <p:xfrm>
          <a:off x="263998" y="908720"/>
          <a:ext cx="11664651" cy="4680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0684">
                  <a:extLst>
                    <a:ext uri="{9D8B030D-6E8A-4147-A177-3AD203B41FA5}">
                      <a16:colId xmlns:a16="http://schemas.microsoft.com/office/drawing/2014/main" val="2991986167"/>
                    </a:ext>
                  </a:extLst>
                </a:gridCol>
                <a:gridCol w="152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4150464796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308248995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1517">
                  <a:extLst>
                    <a:ext uri="{9D8B030D-6E8A-4147-A177-3AD203B41FA5}">
                      <a16:colId xmlns:a16="http://schemas.microsoft.com/office/drawing/2014/main" val="3584331743"/>
                    </a:ext>
                  </a:extLst>
                </a:gridCol>
              </a:tblGrid>
              <a:tr h="612817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Jmeter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Rest</a:t>
                      </a:r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Assured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Katalon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Assertible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>
                          <a:solidFill>
                            <a:schemeClr val="tx2"/>
                          </a:solidFill>
                        </a:rPr>
                        <a:t>Postman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chemeClr val="tx2"/>
                          </a:solidFill>
                        </a:rPr>
                        <a:t>Soap UI</a:t>
                      </a:r>
                      <a:endParaRPr lang="fr-FR" sz="1600" b="1" dirty="0">
                        <a:solidFill>
                          <a:schemeClr val="tx2"/>
                        </a:solidFill>
                      </a:endParaRPr>
                    </a:p>
                  </a:txBody>
                  <a:tcPr marL="54243" marR="54243" marT="27122" marB="271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630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Services 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err="1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Rest</a:t>
                      </a: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 + SOAP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err="1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Rest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Web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+ Mobile + </a:t>
                      </a:r>
                      <a:r>
                        <a:rPr lang="fr-FR" sz="1400" b="0" i="0" u="none" strike="noStrike" baseline="0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90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Spécialité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Test de Performance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en JAVA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Polyvalent ( mais plus interface graphique)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  <a:r>
                        <a:rPr lang="fr-FR" sz="1400" b="0" i="0" u="none" strike="noStrike" baseline="0" dirty="0" smtClean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Rest</a:t>
                      </a: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SOAP</a:t>
                      </a: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2996840876"/>
                  </a:ext>
                </a:extLst>
              </a:tr>
              <a:tr h="83190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Facilité d’utilisation</a:t>
                      </a:r>
                      <a:endParaRPr lang="fr-FR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Avancé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+mn-lt"/>
                        </a:rPr>
                        <a:t>Avancé</a:t>
                      </a:r>
                      <a:endParaRPr lang="fr-FR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Facile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Moyen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Facile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Moyen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806">
                <a:tc>
                  <a:txBody>
                    <a:bodyPr/>
                    <a:lstStyle/>
                    <a:p>
                      <a:pPr algn="l"/>
                      <a:r>
                        <a:rPr lang="fr-FR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Intégration CI/CD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1600" b="1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smtClean="0">
                          <a:effectLst/>
                        </a:rPr>
                        <a:t>CLI</a:t>
                      </a:r>
                      <a:r>
                        <a:rPr lang="fr-FR" sz="1400" b="0" baseline="0" dirty="0" smtClean="0">
                          <a:effectLst/>
                        </a:rPr>
                        <a:t> + </a:t>
                      </a:r>
                      <a:r>
                        <a:rPr lang="fr-FR" sz="1400" b="0" baseline="0" dirty="0" err="1" smtClean="0">
                          <a:effectLst/>
                        </a:rPr>
                        <a:t>Maven</a:t>
                      </a:r>
                      <a:r>
                        <a:rPr lang="fr-FR" sz="1400" b="0" baseline="0" dirty="0" smtClean="0">
                          <a:effectLst/>
                        </a:rPr>
                        <a:t> + plugins Jenkins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dirty="0" err="1" smtClean="0">
                          <a:effectLst/>
                        </a:rPr>
                        <a:t>Maven</a:t>
                      </a:r>
                      <a:endParaRPr lang="fr-FR" sz="1400" b="0" dirty="0">
                        <a:effectLst/>
                      </a:endParaRPr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API d’</a:t>
                      </a:r>
                      <a:r>
                        <a:rPr lang="fr-FR" sz="1400" b="0" dirty="0" err="1" smtClean="0"/>
                        <a:t>Integration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smtClean="0"/>
                        <a:t>CLI</a:t>
                      </a:r>
                      <a:endParaRPr lang="fr-FR" sz="1400" b="0" dirty="0"/>
                    </a:p>
                  </a:txBody>
                  <a:tcPr marL="54243" marR="54243" marT="27122" marB="2712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81449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Tarification </a:t>
                      </a: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Open Source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kern="1200" dirty="0" smtClean="0">
                          <a:solidFill>
                            <a:srgbClr val="1A171B"/>
                          </a:solidFill>
                          <a:effectLst/>
                          <a:latin typeface="SFR"/>
                        </a:rPr>
                        <a:t>Gratuit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Gratuit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Gratuit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Gratuit</a:t>
                      </a:r>
                      <a:r>
                        <a:rPr lang="en-GB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en-GB" sz="1400" b="0" i="0" u="none" strike="noStrike" dirty="0" err="1" smtClean="0">
                          <a:effectLst/>
                          <a:latin typeface="Arial" panose="020B0604020202020204" pitchFamily="34" charset="0"/>
                        </a:rPr>
                        <a:t>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Open Source + Payant</a:t>
                      </a:r>
                      <a:endParaRPr lang="fr-F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29" marR="54229" marT="27178" marB="2717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9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400" y="213277"/>
            <a:ext cx="10658476" cy="43204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COMPARAISON DES OUTILS d’AUTOMATISATION DE TEST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836712"/>
            <a:ext cx="9503744" cy="51125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45848" y="4591928"/>
            <a:ext cx="267742" cy="24469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836711"/>
            <a:ext cx="1654872" cy="21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2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SOLUTION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1037702"/>
          </a:xfrm>
        </p:spPr>
        <p:txBody>
          <a:bodyPr/>
          <a:lstStyle/>
          <a:p>
            <a:pPr lvl="2"/>
            <a:r>
              <a:rPr lang="en-GB" sz="1600" dirty="0" smtClean="0"/>
              <a:t>On commence par </a:t>
            </a:r>
            <a:r>
              <a:rPr lang="fr-FR" sz="1600" dirty="0" smtClean="0"/>
              <a:t>générer</a:t>
            </a:r>
            <a:r>
              <a:rPr lang="en-GB" sz="1600" dirty="0" smtClean="0"/>
              <a:t> les </a:t>
            </a:r>
            <a:r>
              <a:rPr lang="fr-FR" sz="1600" dirty="0" smtClean="0"/>
              <a:t>collections </a:t>
            </a:r>
            <a:r>
              <a:rPr lang="fr-FR" sz="1600" dirty="0" err="1" smtClean="0"/>
              <a:t>postman</a:t>
            </a:r>
            <a:r>
              <a:rPr lang="fr-FR" sz="1600" dirty="0" smtClean="0"/>
              <a:t> (url + </a:t>
            </a:r>
            <a:r>
              <a:rPr lang="fr-FR" sz="1600" dirty="0" err="1" smtClean="0"/>
              <a:t>params</a:t>
            </a:r>
            <a:r>
              <a:rPr lang="fr-FR" sz="1600" dirty="0" smtClean="0"/>
              <a:t> + headers + </a:t>
            </a:r>
            <a:r>
              <a:rPr lang="fr-FR" sz="1600" dirty="0" err="1" smtClean="0"/>
              <a:t>authentication</a:t>
            </a:r>
            <a:r>
              <a:rPr lang="fr-FR" sz="1600" dirty="0" smtClean="0"/>
              <a:t>) depuis la documentation </a:t>
            </a:r>
            <a:r>
              <a:rPr lang="fr-FR" sz="1600" dirty="0" err="1" smtClean="0"/>
              <a:t>Swagger</a:t>
            </a:r>
            <a:r>
              <a:rPr lang="fr-FR" sz="1600" dirty="0" smtClean="0"/>
              <a:t>, puis on injecte les valeurs avec </a:t>
            </a:r>
            <a:r>
              <a:rPr lang="fr-FR" sz="1600" dirty="0" err="1" smtClean="0"/>
              <a:t>newman</a:t>
            </a:r>
            <a:r>
              <a:rPr lang="fr-FR" sz="1600" dirty="0" smtClean="0"/>
              <a:t> (cli pour exécuter script </a:t>
            </a:r>
            <a:r>
              <a:rPr lang="fr-FR" sz="1600" dirty="0" err="1" smtClean="0"/>
              <a:t>postman</a:t>
            </a:r>
            <a:r>
              <a:rPr lang="fr-FR" sz="1600" dirty="0" smtClean="0"/>
              <a:t>), pour enfin faire la comparaison avec les itérations suivantes. Puis intégrer avec la pipeline CI/CD et ajouter la génération des rapports.</a:t>
            </a:r>
            <a:endParaRPr lang="en-GB" sz="1600" b="0" dirty="0" smtClean="0"/>
          </a:p>
        </p:txBody>
      </p:sp>
      <p:grpSp>
        <p:nvGrpSpPr>
          <p:cNvPr id="30" name="Groupe 29"/>
          <p:cNvGrpSpPr/>
          <p:nvPr/>
        </p:nvGrpSpPr>
        <p:grpSpPr>
          <a:xfrm>
            <a:off x="1055440" y="2204864"/>
            <a:ext cx="9845969" cy="2612423"/>
            <a:chOff x="407368" y="2775479"/>
            <a:chExt cx="9845969" cy="261242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312" y="3721010"/>
              <a:ext cx="1349025" cy="1349025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859" y="2775479"/>
              <a:ext cx="1342582" cy="1342582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379" y="3240127"/>
              <a:ext cx="1919224" cy="83694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29" y="4118061"/>
              <a:ext cx="1269841" cy="126984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368" y="4077072"/>
              <a:ext cx="2274653" cy="636903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125" y="4005064"/>
              <a:ext cx="1108969" cy="1108969"/>
            </a:xfrm>
            <a:prstGeom prst="rect">
              <a:avLst/>
            </a:prstGeom>
          </p:spPr>
        </p:pic>
        <p:cxnSp>
          <p:nvCxnSpPr>
            <p:cNvPr id="19" name="Connecteur droit avec flèche 18"/>
            <p:cNvCxnSpPr>
              <a:stCxn id="15" idx="3"/>
            </p:cNvCxnSpPr>
            <p:nvPr/>
          </p:nvCxnSpPr>
          <p:spPr>
            <a:xfrm flipV="1">
              <a:off x="2682021" y="4395523"/>
              <a:ext cx="9712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807968" y="4395523"/>
              <a:ext cx="737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endCxn id="10" idx="1"/>
            </p:cNvCxnSpPr>
            <p:nvPr/>
          </p:nvCxnSpPr>
          <p:spPr>
            <a:xfrm>
              <a:off x="8040216" y="4395522"/>
              <a:ext cx="86409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3052913" y="4859728"/>
            <a:ext cx="1695283" cy="729511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err="1" smtClean="0"/>
              <a:t>Génération</a:t>
            </a:r>
            <a:r>
              <a:rPr lang="en-GB" sz="1300" b="0" dirty="0" smtClean="0"/>
              <a:t> des collection</a:t>
            </a:r>
          </a:p>
          <a:p>
            <a:pPr marL="0" lvl="2" indent="0" algn="ctr">
              <a:buNone/>
            </a:pPr>
            <a:r>
              <a:rPr lang="en-GB" sz="1300" dirty="0" err="1" smtClean="0"/>
              <a:t>OpenApi</a:t>
            </a:r>
            <a:r>
              <a:rPr lang="en-GB" sz="1300" dirty="0" smtClean="0"/>
              <a:t>-to-Postman</a:t>
            </a:r>
            <a:endParaRPr lang="en-GB" sz="1300" b="0" dirty="0" smtClean="0"/>
          </a:p>
        </p:txBody>
      </p:sp>
      <p:sp>
        <p:nvSpPr>
          <p:cNvPr id="34" name="Espace réservé du contenu 7"/>
          <p:cNvSpPr>
            <a:spLocks noGrp="1"/>
          </p:cNvSpPr>
          <p:nvPr>
            <p:ph idx="1"/>
          </p:nvPr>
        </p:nvSpPr>
        <p:spPr>
          <a:xfrm>
            <a:off x="7065427" y="4782030"/>
            <a:ext cx="1525588" cy="509687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dirty="0" smtClean="0"/>
              <a:t>E</a:t>
            </a:r>
            <a:r>
              <a:rPr lang="fr-FR" sz="1300" b="0" dirty="0" smtClean="0"/>
              <a:t>xécution </a:t>
            </a:r>
          </a:p>
          <a:p>
            <a:pPr marL="0" lvl="2" indent="0" algn="ctr">
              <a:buNone/>
            </a:pPr>
            <a:r>
              <a:rPr lang="fr-FR" sz="1300" b="0" dirty="0" smtClean="0"/>
              <a:t>(</a:t>
            </a:r>
            <a:r>
              <a:rPr lang="fr-FR" sz="1300" b="0" dirty="0" err="1" smtClean="0"/>
              <a:t>schedule</a:t>
            </a:r>
            <a:r>
              <a:rPr lang="fr-FR" sz="1300" b="0" dirty="0" smtClean="0"/>
              <a:t> ou autre)</a:t>
            </a:r>
          </a:p>
        </p:txBody>
      </p:sp>
      <p:sp>
        <p:nvSpPr>
          <p:cNvPr id="35" name="Espace réservé du contenu 7"/>
          <p:cNvSpPr>
            <a:spLocks noGrp="1"/>
          </p:cNvSpPr>
          <p:nvPr>
            <p:ph idx="1"/>
          </p:nvPr>
        </p:nvSpPr>
        <p:spPr>
          <a:xfrm>
            <a:off x="9375821" y="4761412"/>
            <a:ext cx="1525588" cy="431988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err="1" smtClean="0"/>
              <a:t>Génération</a:t>
            </a:r>
            <a:r>
              <a:rPr lang="en-GB" sz="1300" b="0" dirty="0" smtClean="0"/>
              <a:t> des rapports</a:t>
            </a:r>
          </a:p>
        </p:txBody>
      </p:sp>
      <p:sp>
        <p:nvSpPr>
          <p:cNvPr id="36" name="Espace réservé du contenu 7"/>
          <p:cNvSpPr>
            <a:spLocks noGrp="1"/>
          </p:cNvSpPr>
          <p:nvPr>
            <p:ph idx="1"/>
          </p:nvPr>
        </p:nvSpPr>
        <p:spPr>
          <a:xfrm>
            <a:off x="8256240" y="2136135"/>
            <a:ext cx="1412867" cy="380988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Injection des </a:t>
            </a:r>
            <a:r>
              <a:rPr lang="en-GB" sz="1300" b="0" dirty="0" err="1" smtClean="0"/>
              <a:t>valeurs</a:t>
            </a:r>
            <a:endParaRPr lang="en-GB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179421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0"/>
            <a:ext cx="5832648" cy="61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Génération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smtClean="0"/>
              <a:t>Pour </a:t>
            </a:r>
            <a:r>
              <a:rPr lang="en-GB" sz="1600" dirty="0" err="1" smtClean="0"/>
              <a:t>cela</a:t>
            </a:r>
            <a:r>
              <a:rPr lang="en-GB" sz="1600" dirty="0" smtClean="0"/>
              <a:t> on </a:t>
            </a:r>
            <a:r>
              <a:rPr lang="en-GB" sz="1600" dirty="0" err="1" smtClean="0"/>
              <a:t>va</a:t>
            </a:r>
            <a:r>
              <a:rPr lang="en-GB" sz="1600" dirty="0" smtClean="0"/>
              <a:t> utiliser les </a:t>
            </a:r>
            <a:r>
              <a:rPr lang="en-GB" sz="1600" dirty="0" err="1" smtClean="0"/>
              <a:t>fichiers</a:t>
            </a:r>
            <a:r>
              <a:rPr lang="en-GB" sz="1600" dirty="0" smtClean="0"/>
              <a:t> swagger de </a:t>
            </a:r>
            <a:r>
              <a:rPr lang="en-GB" sz="1600" dirty="0" err="1" smtClean="0"/>
              <a:t>chaque</a:t>
            </a:r>
            <a:r>
              <a:rPr lang="en-GB" sz="1600" dirty="0" smtClean="0"/>
              <a:t> service et </a:t>
            </a:r>
            <a:r>
              <a:rPr lang="en-GB" sz="1600" dirty="0" err="1" smtClean="0"/>
              <a:t>générer</a:t>
            </a:r>
            <a:r>
              <a:rPr lang="en-GB" sz="1600" dirty="0" smtClean="0"/>
              <a:t> </a:t>
            </a:r>
            <a:r>
              <a:rPr lang="en-GB" sz="1600" dirty="0" err="1" smtClean="0"/>
              <a:t>depuis</a:t>
            </a:r>
            <a:r>
              <a:rPr lang="en-GB" sz="1600" dirty="0" smtClean="0"/>
              <a:t> les collections </a:t>
            </a:r>
            <a:r>
              <a:rPr lang="en-GB" sz="1600" dirty="0" err="1" smtClean="0"/>
              <a:t>ou</a:t>
            </a:r>
            <a:r>
              <a:rPr lang="en-GB" sz="1600" dirty="0" smtClean="0"/>
              <a:t> </a:t>
            </a:r>
            <a:r>
              <a:rPr lang="en-GB" sz="1600" dirty="0" err="1" smtClean="0"/>
              <a:t>bien</a:t>
            </a:r>
            <a:r>
              <a:rPr lang="en-GB" sz="1600" dirty="0" smtClean="0"/>
              <a:t> </a:t>
            </a:r>
            <a:r>
              <a:rPr lang="en-GB" sz="1600" dirty="0" err="1" smtClean="0"/>
              <a:t>tous</a:t>
            </a:r>
            <a:r>
              <a:rPr lang="en-GB" sz="1600" dirty="0" smtClean="0"/>
              <a:t> </a:t>
            </a:r>
            <a:r>
              <a:rPr lang="en-GB" sz="1600" dirty="0" err="1" smtClean="0"/>
              <a:t>simplement</a:t>
            </a:r>
            <a:r>
              <a:rPr lang="en-GB" sz="1600" dirty="0" smtClean="0"/>
              <a:t> </a:t>
            </a:r>
            <a:r>
              <a:rPr lang="en-GB" sz="1600" dirty="0" err="1" smtClean="0"/>
              <a:t>prendre</a:t>
            </a:r>
            <a:r>
              <a:rPr lang="en-GB" sz="1600" dirty="0" smtClean="0"/>
              <a:t> les endpoints.</a:t>
            </a:r>
            <a:endParaRPr lang="en-GB" sz="1600" b="0" dirty="0" smtClean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29" y="2778915"/>
            <a:ext cx="2274653" cy="63690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19" y="1802327"/>
            <a:ext cx="1108969" cy="1108969"/>
          </a:xfrm>
          <a:prstGeom prst="rect">
            <a:avLst/>
          </a:prstGeom>
        </p:spPr>
      </p:pic>
      <p:cxnSp>
        <p:nvCxnSpPr>
          <p:cNvPr id="19" name="Connecteur droit avec flèche 18"/>
          <p:cNvCxnSpPr>
            <a:stCxn id="15" idx="3"/>
          </p:cNvCxnSpPr>
          <p:nvPr/>
        </p:nvCxnSpPr>
        <p:spPr>
          <a:xfrm flipV="1">
            <a:off x="5454682" y="2630629"/>
            <a:ext cx="1073366" cy="466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5177502" y="2228749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Openapi2Postmanv2</a:t>
            </a:r>
          </a:p>
        </p:txBody>
      </p:sp>
      <p:cxnSp>
        <p:nvCxnSpPr>
          <p:cNvPr id="22" name="Connecteur droit avec flèche 21"/>
          <p:cNvCxnSpPr>
            <a:stCxn id="15" idx="3"/>
          </p:cNvCxnSpPr>
          <p:nvPr/>
        </p:nvCxnSpPr>
        <p:spPr>
          <a:xfrm>
            <a:off x="5454682" y="3097367"/>
            <a:ext cx="1073366" cy="466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6672064" y="3415818"/>
            <a:ext cx="1695283" cy="661254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Utiliser </a:t>
            </a:r>
            <a:r>
              <a:rPr lang="en-GB" sz="1300" b="0" dirty="0" err="1" smtClean="0"/>
              <a:t>juste</a:t>
            </a:r>
            <a:r>
              <a:rPr lang="en-GB" sz="1300" b="0" dirty="0" smtClean="0"/>
              <a:t> les endpoints et les </a:t>
            </a:r>
            <a:r>
              <a:rPr lang="en-GB" sz="1300" b="0" dirty="0" err="1" smtClean="0"/>
              <a:t>appeler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normalement</a:t>
            </a:r>
            <a:endParaRPr lang="en-GB" sz="1300" b="0" dirty="0" smtClean="0"/>
          </a:p>
        </p:txBody>
      </p:sp>
      <p:sp>
        <p:nvSpPr>
          <p:cNvPr id="26" name="Espace réservé du contenu 7"/>
          <p:cNvSpPr>
            <a:spLocks noGrp="1"/>
          </p:cNvSpPr>
          <p:nvPr>
            <p:ph idx="1"/>
          </p:nvPr>
        </p:nvSpPr>
        <p:spPr>
          <a:xfrm>
            <a:off x="6661326" y="2733270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Collection Postman</a:t>
            </a:r>
          </a:p>
        </p:txBody>
      </p:sp>
    </p:spTree>
    <p:extLst>
      <p:ext uri="{BB962C8B-B14F-4D97-AF65-F5344CB8AC3E}">
        <p14:creationId xmlns:p14="http://schemas.microsoft.com/office/powerpoint/2010/main" val="41006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Définition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1198998"/>
          </a:xfrm>
        </p:spPr>
        <p:txBody>
          <a:bodyPr/>
          <a:lstStyle/>
          <a:p>
            <a:pPr lvl="2"/>
            <a:r>
              <a:rPr lang="en-GB" sz="1600" dirty="0" smtClean="0"/>
              <a:t>On aura </a:t>
            </a:r>
            <a:r>
              <a:rPr lang="en-GB" sz="1600" dirty="0" err="1" smtClean="0"/>
              <a:t>besoin</a:t>
            </a:r>
            <a:r>
              <a:rPr lang="en-GB" sz="1600" dirty="0" smtClean="0"/>
              <a:t> de </a:t>
            </a:r>
            <a:r>
              <a:rPr lang="en-GB" sz="1600" dirty="0" err="1" smtClean="0"/>
              <a:t>plusieurs</a:t>
            </a:r>
            <a:r>
              <a:rPr lang="en-GB" sz="1600" dirty="0" smtClean="0"/>
              <a:t> notion: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 err="1" smtClean="0"/>
              <a:t>Gestion</a:t>
            </a:r>
            <a:r>
              <a:rPr lang="en-GB" sz="1400" dirty="0" smtClean="0"/>
              <a:t> des tests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/>
              <a:t>Cucumber (Gherkin</a:t>
            </a:r>
            <a:r>
              <a:rPr lang="en-GB" sz="1400" dirty="0" smtClean="0"/>
              <a:t>)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1400" dirty="0" smtClean="0"/>
              <a:t>Test Data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 smtClean="0"/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/>
          </a:p>
          <a:p>
            <a:pPr lvl="3">
              <a:buFont typeface="Wingdings" panose="05000000000000000000" pitchFamily="2" charset="2"/>
              <a:buChar char="Ø"/>
            </a:pPr>
            <a:endParaRPr lang="en-GB" sz="1400" dirty="0" smtClean="0"/>
          </a:p>
        </p:txBody>
      </p:sp>
      <p:cxnSp>
        <p:nvCxnSpPr>
          <p:cNvPr id="19" name="Connecteur droit avec flèche 18"/>
          <p:cNvCxnSpPr>
            <a:stCxn id="18" idx="3"/>
          </p:cNvCxnSpPr>
          <p:nvPr/>
        </p:nvCxnSpPr>
        <p:spPr>
          <a:xfrm flipV="1">
            <a:off x="2567608" y="3120506"/>
            <a:ext cx="1440160" cy="812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8" idx="3"/>
          </p:cNvCxnSpPr>
          <p:nvPr/>
        </p:nvCxnSpPr>
        <p:spPr>
          <a:xfrm>
            <a:off x="2567608" y="3933056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4229977" y="5544058"/>
            <a:ext cx="1695283" cy="446561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Les </a:t>
            </a:r>
            <a:r>
              <a:rPr lang="en-GB" sz="1300" dirty="0" err="1"/>
              <a:t>c</a:t>
            </a:r>
            <a:r>
              <a:rPr lang="en-GB" sz="1300" b="0" dirty="0" err="1" smtClean="0"/>
              <a:t>as</a:t>
            </a:r>
            <a:r>
              <a:rPr lang="en-GB" sz="1300" b="0" dirty="0" smtClean="0"/>
              <a:t> de test </a:t>
            </a:r>
            <a:r>
              <a:rPr lang="en-GB" sz="1300" b="0" dirty="0" err="1" smtClean="0"/>
              <a:t>seront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écrit</a:t>
            </a:r>
            <a:r>
              <a:rPr lang="en-GB" sz="1300" b="0" dirty="0" smtClean="0"/>
              <a:t> </a:t>
            </a:r>
            <a:r>
              <a:rPr lang="en-GB" sz="1300" b="0" dirty="0" err="1" smtClean="0"/>
              <a:t>en</a:t>
            </a:r>
            <a:r>
              <a:rPr lang="en-GB" sz="1300" b="0" dirty="0" smtClean="0"/>
              <a:t> Gherkin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48" y="4290135"/>
            <a:ext cx="1215579" cy="12155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344599"/>
            <a:ext cx="1851670" cy="108699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13" y="3649523"/>
            <a:ext cx="1080120" cy="56706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583" y="3261543"/>
            <a:ext cx="1343025" cy="1343025"/>
          </a:xfrm>
          <a:prstGeom prst="rect">
            <a:avLst/>
          </a:prstGeom>
        </p:spPr>
      </p:pic>
      <p:sp>
        <p:nvSpPr>
          <p:cNvPr id="27" name="Espace réservé du contenu 7"/>
          <p:cNvSpPr>
            <a:spLocks noGrp="1"/>
          </p:cNvSpPr>
          <p:nvPr>
            <p:ph idx="1"/>
          </p:nvPr>
        </p:nvSpPr>
        <p:spPr>
          <a:xfrm>
            <a:off x="6874489" y="5500798"/>
            <a:ext cx="2664296" cy="607789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err="1" smtClean="0"/>
              <a:t>Cucumber</a:t>
            </a:r>
            <a:r>
              <a:rPr lang="fr-FR" sz="1300" b="0" dirty="0" smtClean="0"/>
              <a:t> s’en charge pour faire les appels nécessaire vers notre code JS</a:t>
            </a:r>
          </a:p>
        </p:txBody>
      </p:sp>
      <p:sp>
        <p:nvSpPr>
          <p:cNvPr id="28" name="Espace réservé du contenu 7"/>
          <p:cNvSpPr>
            <a:spLocks noGrp="1"/>
          </p:cNvSpPr>
          <p:nvPr>
            <p:ph idx="1"/>
          </p:nvPr>
        </p:nvSpPr>
        <p:spPr>
          <a:xfrm>
            <a:off x="9984432" y="4554397"/>
            <a:ext cx="1695283" cy="687054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Le code s’occupe d’injecter la data pour exécuter après</a:t>
            </a:r>
          </a:p>
        </p:txBody>
      </p:sp>
      <p:cxnSp>
        <p:nvCxnSpPr>
          <p:cNvPr id="17" name="Connecteur droit avec flèche 16"/>
          <p:cNvCxnSpPr>
            <a:stCxn id="18" idx="3"/>
          </p:cNvCxnSpPr>
          <p:nvPr/>
        </p:nvCxnSpPr>
        <p:spPr>
          <a:xfrm>
            <a:off x="2567608" y="3933056"/>
            <a:ext cx="1440160" cy="86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Espace réservé du contenu 7"/>
          <p:cNvSpPr>
            <a:spLocks noGrp="1"/>
          </p:cNvSpPr>
          <p:nvPr>
            <p:ph idx="1"/>
          </p:nvPr>
        </p:nvSpPr>
        <p:spPr>
          <a:xfrm>
            <a:off x="4045050" y="2855417"/>
            <a:ext cx="1695283" cy="452510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Statique qui va changer </a:t>
            </a:r>
            <a:r>
              <a:rPr lang="fr-FR" sz="1300" b="0" dirty="0" err="1" smtClean="0"/>
              <a:t>aprés</a:t>
            </a:r>
            <a:endParaRPr lang="fr-FR" sz="1300" b="0" dirty="0" smtClean="0"/>
          </a:p>
        </p:txBody>
      </p:sp>
      <p:cxnSp>
        <p:nvCxnSpPr>
          <p:cNvPr id="23" name="Connecteur droit avec flèche 22"/>
          <p:cNvCxnSpPr>
            <a:stCxn id="6" idx="3"/>
            <a:endCxn id="5" idx="1"/>
          </p:cNvCxnSpPr>
          <p:nvPr/>
        </p:nvCxnSpPr>
        <p:spPr>
          <a:xfrm>
            <a:off x="6003454" y="4888099"/>
            <a:ext cx="1595394" cy="9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5" idx="3"/>
            <a:endCxn id="28" idx="1"/>
          </p:cNvCxnSpPr>
          <p:nvPr/>
        </p:nvCxnSpPr>
        <p:spPr>
          <a:xfrm flipV="1">
            <a:off x="8814427" y="4897924"/>
            <a:ext cx="11700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5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Exécution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smtClean="0"/>
              <a:t>Qui se </a:t>
            </a:r>
            <a:r>
              <a:rPr lang="en-GB" sz="1600" dirty="0" err="1" smtClean="0"/>
              <a:t>fera</a:t>
            </a:r>
            <a:r>
              <a:rPr lang="en-GB" sz="1600" dirty="0" smtClean="0"/>
              <a:t> de </a:t>
            </a:r>
            <a:r>
              <a:rPr lang="en-GB" sz="1600" dirty="0" err="1" smtClean="0"/>
              <a:t>maniére</a:t>
            </a:r>
            <a:r>
              <a:rPr lang="en-GB" sz="1600" dirty="0" smtClean="0"/>
              <a:t> </a:t>
            </a:r>
            <a:r>
              <a:rPr lang="en-GB" sz="1600" dirty="0" err="1" smtClean="0"/>
              <a:t>périodique</a:t>
            </a:r>
            <a:r>
              <a:rPr lang="en-GB" sz="1600" dirty="0" smtClean="0"/>
              <a:t> </a:t>
            </a:r>
            <a:r>
              <a:rPr lang="en-GB" sz="1600" dirty="0" err="1" smtClean="0"/>
              <a:t>dans</a:t>
            </a:r>
            <a:r>
              <a:rPr lang="en-GB" sz="1600" dirty="0" smtClean="0"/>
              <a:t> la pipeline CI/CD avec un </a:t>
            </a:r>
            <a:r>
              <a:rPr lang="en-GB" sz="1600" dirty="0" err="1" smtClean="0"/>
              <a:t>environnement</a:t>
            </a:r>
            <a:r>
              <a:rPr lang="en-GB" sz="1600" dirty="0" smtClean="0"/>
              <a:t> </a:t>
            </a:r>
            <a:r>
              <a:rPr lang="en-GB" sz="1600" dirty="0" err="1" smtClean="0"/>
              <a:t>NodeJs</a:t>
            </a:r>
            <a:r>
              <a:rPr lang="en-GB" sz="1600" dirty="0" smtClean="0"/>
              <a:t> qui </a:t>
            </a:r>
            <a:r>
              <a:rPr lang="en-GB" sz="1600" dirty="0" err="1" smtClean="0"/>
              <a:t>exécutera</a:t>
            </a:r>
            <a:r>
              <a:rPr lang="en-GB" sz="1600" dirty="0" smtClean="0"/>
              <a:t> les </a:t>
            </a:r>
            <a:r>
              <a:rPr lang="en-GB" sz="1600" dirty="0" err="1" smtClean="0"/>
              <a:t>différents</a:t>
            </a:r>
            <a:r>
              <a:rPr lang="en-GB" sz="1600" dirty="0" smtClean="0"/>
              <a:t> scripts.</a:t>
            </a:r>
            <a:endParaRPr lang="en-GB" sz="1600" b="0" dirty="0" smtClean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159896" y="4293096"/>
            <a:ext cx="1813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5209787" y="3865600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Il  sera integer á la pipeline CI/CD</a:t>
            </a:r>
          </a:p>
        </p:txBody>
      </p: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2855795" y="5117372"/>
            <a:ext cx="1813130" cy="661254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L’exécution </a:t>
            </a:r>
            <a:r>
              <a:rPr lang="fr-FR" sz="1300" dirty="0"/>
              <a:t>s</a:t>
            </a:r>
            <a:r>
              <a:rPr lang="fr-FR" sz="1300" b="0" dirty="0" smtClean="0"/>
              <a:t>e fait dans un environnement </a:t>
            </a:r>
            <a:r>
              <a:rPr lang="fr-FR" sz="1300" b="0" dirty="0" err="1" smtClean="0"/>
              <a:t>NodeJs</a:t>
            </a:r>
            <a:endParaRPr lang="fr-FR" sz="1300" b="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44" y="2726643"/>
            <a:ext cx="1094893" cy="120050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17" y="4294664"/>
            <a:ext cx="1424328" cy="71216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059232"/>
            <a:ext cx="2711624" cy="7298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185" y="3863903"/>
            <a:ext cx="1276350" cy="1276350"/>
          </a:xfrm>
          <a:prstGeom prst="rect">
            <a:avLst/>
          </a:prstGeom>
        </p:spPr>
      </p:pic>
      <p:sp>
        <p:nvSpPr>
          <p:cNvPr id="23" name="Espace réservé du contenu 7"/>
          <p:cNvSpPr>
            <a:spLocks noGrp="1"/>
          </p:cNvSpPr>
          <p:nvPr>
            <p:ph idx="1"/>
          </p:nvPr>
        </p:nvSpPr>
        <p:spPr>
          <a:xfrm>
            <a:off x="7091316" y="5043713"/>
            <a:ext cx="1813130" cy="401511"/>
          </a:xfrm>
        </p:spPr>
        <p:txBody>
          <a:bodyPr/>
          <a:lstStyle/>
          <a:p>
            <a:pPr marL="0" lvl="2" indent="0" algn="ctr">
              <a:buNone/>
            </a:pPr>
            <a:r>
              <a:rPr lang="fr-FR" sz="1300" b="0" dirty="0" smtClean="0"/>
              <a:t>L’exécution </a:t>
            </a:r>
            <a:r>
              <a:rPr lang="fr-FR" sz="1300" dirty="0"/>
              <a:t>s</a:t>
            </a:r>
            <a:r>
              <a:rPr lang="fr-FR" sz="1300" b="0" dirty="0" smtClean="0"/>
              <a:t>e fait dans un </a:t>
            </a:r>
            <a:r>
              <a:rPr lang="fr-FR" sz="1300" b="0" dirty="0" err="1" smtClean="0"/>
              <a:t>schedule</a:t>
            </a:r>
            <a:endParaRPr lang="fr-FR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96212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0748" y="404664"/>
            <a:ext cx="10658476" cy="38888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adaptation des test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737873" y="1077874"/>
            <a:ext cx="10639112" cy="864096"/>
          </a:xfrm>
        </p:spPr>
        <p:txBody>
          <a:bodyPr/>
          <a:lstStyle/>
          <a:p>
            <a:pPr lvl="2"/>
            <a:r>
              <a:rPr lang="en-GB" sz="1600" dirty="0" err="1" smtClean="0"/>
              <a:t>C’est</a:t>
            </a:r>
            <a:r>
              <a:rPr lang="en-GB" sz="1600" dirty="0" smtClean="0"/>
              <a:t> </a:t>
            </a:r>
            <a:r>
              <a:rPr lang="en-GB" sz="1600" dirty="0" err="1" smtClean="0"/>
              <a:t>principalement</a:t>
            </a:r>
            <a:r>
              <a:rPr lang="en-GB" sz="1600" dirty="0" smtClean="0"/>
              <a:t> du reporting </a:t>
            </a:r>
            <a:r>
              <a:rPr lang="en-GB" sz="1600" dirty="0" err="1" smtClean="0"/>
              <a:t>soit</a:t>
            </a:r>
            <a:r>
              <a:rPr lang="en-GB" sz="1600" dirty="0" smtClean="0"/>
              <a:t> avec des </a:t>
            </a:r>
            <a:r>
              <a:rPr lang="en-GB" sz="1600" dirty="0" err="1" smtClean="0"/>
              <a:t>librairies</a:t>
            </a:r>
            <a:r>
              <a:rPr lang="en-GB" sz="1600" dirty="0" smtClean="0"/>
              <a:t> </a:t>
            </a:r>
            <a:r>
              <a:rPr lang="en-GB" sz="1600" dirty="0" err="1" smtClean="0"/>
              <a:t>faite</a:t>
            </a:r>
            <a:r>
              <a:rPr lang="en-GB" sz="1600" dirty="0" smtClean="0"/>
              <a:t> pour, </a:t>
            </a:r>
            <a:r>
              <a:rPr lang="en-GB" sz="1600" dirty="0" err="1" smtClean="0"/>
              <a:t>soit</a:t>
            </a:r>
            <a:r>
              <a:rPr lang="en-GB" sz="1600" dirty="0" smtClean="0"/>
              <a:t> avec un rapport custom. </a:t>
            </a:r>
            <a:r>
              <a:rPr lang="en-GB" sz="1600" dirty="0" err="1" smtClean="0"/>
              <a:t>Idéalement</a:t>
            </a:r>
            <a:r>
              <a:rPr lang="en-GB" sz="1600" dirty="0" smtClean="0"/>
              <a:t> </a:t>
            </a:r>
            <a:r>
              <a:rPr lang="en-GB" sz="1600" dirty="0" err="1" smtClean="0"/>
              <a:t>ces</a:t>
            </a:r>
            <a:r>
              <a:rPr lang="en-GB" sz="1600" dirty="0" smtClean="0"/>
              <a:t> rapport </a:t>
            </a:r>
            <a:r>
              <a:rPr lang="en-GB" sz="1600" dirty="0" err="1" smtClean="0"/>
              <a:t>seront</a:t>
            </a:r>
            <a:r>
              <a:rPr lang="en-GB" sz="1600" dirty="0" smtClean="0"/>
              <a:t> communiqués á </a:t>
            </a:r>
            <a:r>
              <a:rPr lang="en-GB" sz="1600" dirty="0" err="1" smtClean="0"/>
              <a:t>l’outil</a:t>
            </a:r>
            <a:r>
              <a:rPr lang="en-GB" sz="1600" dirty="0" smtClean="0"/>
              <a:t> de </a:t>
            </a:r>
            <a:r>
              <a:rPr lang="en-GB" sz="1600" dirty="0" err="1" smtClean="0"/>
              <a:t>gestion</a:t>
            </a:r>
            <a:r>
              <a:rPr lang="en-GB" sz="1600" dirty="0" smtClean="0"/>
              <a:t> des tests.</a:t>
            </a:r>
            <a:endParaRPr lang="en-GB" sz="1600" b="0" dirty="0" smtClean="0"/>
          </a:p>
        </p:txBody>
      </p:sp>
      <p:cxnSp>
        <p:nvCxnSpPr>
          <p:cNvPr id="19" name="Connecteur droit avec flèche 18"/>
          <p:cNvCxnSpPr>
            <a:stCxn id="6" idx="3"/>
            <a:endCxn id="18" idx="1"/>
          </p:cNvCxnSpPr>
          <p:nvPr/>
        </p:nvCxnSpPr>
        <p:spPr>
          <a:xfrm flipV="1">
            <a:off x="3920158" y="2839709"/>
            <a:ext cx="1404142" cy="106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7"/>
          <p:cNvSpPr>
            <a:spLocks noGrp="1"/>
          </p:cNvSpPr>
          <p:nvPr>
            <p:ph idx="1"/>
          </p:nvPr>
        </p:nvSpPr>
        <p:spPr>
          <a:xfrm>
            <a:off x="2396241" y="2969735"/>
            <a:ext cx="1695283" cy="260627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b="0" dirty="0" smtClean="0"/>
              <a:t>Reporting</a:t>
            </a:r>
          </a:p>
        </p:txBody>
      </p:sp>
      <p:cxnSp>
        <p:nvCxnSpPr>
          <p:cNvPr id="22" name="Connecteur droit avec flèche 21"/>
          <p:cNvCxnSpPr>
            <a:stCxn id="6" idx="3"/>
            <a:endCxn id="24" idx="1"/>
          </p:cNvCxnSpPr>
          <p:nvPr/>
        </p:nvCxnSpPr>
        <p:spPr>
          <a:xfrm>
            <a:off x="3920158" y="3901875"/>
            <a:ext cx="1523916" cy="2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contenu 7"/>
          <p:cNvSpPr>
            <a:spLocks noGrp="1"/>
          </p:cNvSpPr>
          <p:nvPr>
            <p:ph idx="1"/>
          </p:nvPr>
        </p:nvSpPr>
        <p:spPr>
          <a:xfrm>
            <a:off x="5399419" y="4583041"/>
            <a:ext cx="2564935" cy="720080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dirty="0" smtClean="0"/>
              <a:t>Custom reports qui </a:t>
            </a:r>
            <a:r>
              <a:rPr lang="en-GB" sz="1300" dirty="0" err="1" smtClean="0"/>
              <a:t>seront</a:t>
            </a:r>
            <a:r>
              <a:rPr lang="en-GB" sz="1300" dirty="0" smtClean="0"/>
              <a:t> communiqués via API </a:t>
            </a:r>
            <a:r>
              <a:rPr lang="en-GB" sz="1300" dirty="0" err="1" smtClean="0"/>
              <a:t>ou</a:t>
            </a:r>
            <a:r>
              <a:rPr lang="en-GB" sz="1300" dirty="0" smtClean="0"/>
              <a:t> Mail </a:t>
            </a:r>
            <a:r>
              <a:rPr lang="en-GB" sz="1300" dirty="0" err="1" smtClean="0"/>
              <a:t>ou</a:t>
            </a:r>
            <a:r>
              <a:rPr lang="en-GB" sz="1300" dirty="0" smtClean="0"/>
              <a:t> avec </a:t>
            </a:r>
            <a:r>
              <a:rPr lang="en-GB" sz="1300" dirty="0" err="1" smtClean="0"/>
              <a:t>outil</a:t>
            </a:r>
            <a:r>
              <a:rPr lang="en-GB" sz="1300" dirty="0" smtClean="0"/>
              <a:t> de </a:t>
            </a:r>
            <a:r>
              <a:rPr lang="en-GB" sz="1300" dirty="0" err="1" smtClean="0"/>
              <a:t>Gestion</a:t>
            </a:r>
            <a:r>
              <a:rPr lang="en-GB" sz="1300" dirty="0" smtClean="0"/>
              <a:t> de test</a:t>
            </a:r>
            <a:endParaRPr lang="en-GB" sz="1300" b="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230362"/>
            <a:ext cx="1352550" cy="134302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00" y="2421236"/>
            <a:ext cx="1919224" cy="83694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97" y="3609632"/>
            <a:ext cx="1080120" cy="567063"/>
          </a:xfrm>
          <a:prstGeom prst="rect">
            <a:avLst/>
          </a:prstGeom>
        </p:spPr>
      </p:pic>
      <p:cxnSp>
        <p:nvCxnSpPr>
          <p:cNvPr id="21" name="Connecteur droit avec flèche 20"/>
          <p:cNvCxnSpPr>
            <a:stCxn id="6" idx="3"/>
            <a:endCxn id="25" idx="1"/>
          </p:cNvCxnSpPr>
          <p:nvPr/>
        </p:nvCxnSpPr>
        <p:spPr>
          <a:xfrm>
            <a:off x="3920158" y="3901875"/>
            <a:ext cx="1479261" cy="1041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Espace réservé du contenu 7"/>
          <p:cNvSpPr>
            <a:spLocks noGrp="1"/>
          </p:cNvSpPr>
          <p:nvPr>
            <p:ph idx="1"/>
          </p:nvPr>
        </p:nvSpPr>
        <p:spPr>
          <a:xfrm>
            <a:off x="5444074" y="3609632"/>
            <a:ext cx="2520280" cy="627893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1300" dirty="0" err="1" smtClean="0"/>
              <a:t>Envoyer</a:t>
            </a:r>
            <a:r>
              <a:rPr lang="en-GB" sz="1300" dirty="0" smtClean="0"/>
              <a:t> les </a:t>
            </a:r>
            <a:r>
              <a:rPr lang="en-GB" sz="1300" dirty="0" err="1" smtClean="0"/>
              <a:t>données</a:t>
            </a:r>
            <a:r>
              <a:rPr lang="en-GB" sz="1300" dirty="0" smtClean="0"/>
              <a:t> </a:t>
            </a:r>
            <a:r>
              <a:rPr lang="en-GB" sz="1300" dirty="0" err="1" smtClean="0"/>
              <a:t>vers</a:t>
            </a:r>
            <a:r>
              <a:rPr lang="en-GB" sz="1300" dirty="0" smtClean="0"/>
              <a:t> les </a:t>
            </a:r>
            <a:r>
              <a:rPr lang="en-GB" sz="1300" dirty="0" err="1" smtClean="0"/>
              <a:t>outils</a:t>
            </a:r>
            <a:r>
              <a:rPr lang="en-GB" sz="1300" dirty="0" smtClean="0"/>
              <a:t> de </a:t>
            </a:r>
            <a:r>
              <a:rPr lang="en-GB" sz="1300" dirty="0" err="1" smtClean="0"/>
              <a:t>Gestion</a:t>
            </a:r>
            <a:r>
              <a:rPr lang="en-GB" sz="1300" dirty="0" smtClean="0"/>
              <a:t> des tests qui </a:t>
            </a:r>
            <a:r>
              <a:rPr lang="en-GB" sz="1300" dirty="0" err="1" smtClean="0"/>
              <a:t>vont</a:t>
            </a:r>
            <a:r>
              <a:rPr lang="en-GB" sz="1300" dirty="0" smtClean="0"/>
              <a:t> </a:t>
            </a:r>
            <a:r>
              <a:rPr lang="en-GB" sz="1300" dirty="0" err="1" smtClean="0"/>
              <a:t>générer</a:t>
            </a:r>
            <a:r>
              <a:rPr lang="en-GB" sz="1300" dirty="0" smtClean="0"/>
              <a:t> les rapports</a:t>
            </a:r>
            <a:endParaRPr lang="en-GB" sz="1300" b="0" dirty="0" smtClean="0"/>
          </a:p>
        </p:txBody>
      </p:sp>
    </p:spTree>
    <p:extLst>
      <p:ext uri="{BB962C8B-B14F-4D97-AF65-F5344CB8AC3E}">
        <p14:creationId xmlns:p14="http://schemas.microsoft.com/office/powerpoint/2010/main" val="37673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4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5_SFR">
  <a:themeElements>
    <a:clrScheme name="SFR PPT">
      <a:dk1>
        <a:srgbClr val="000000"/>
      </a:dk1>
      <a:lt1>
        <a:srgbClr val="FFFFFF"/>
      </a:lt1>
      <a:dk2>
        <a:srgbClr val="E1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DFAC00"/>
      </a:accent4>
      <a:accent5>
        <a:srgbClr val="CE5498"/>
      </a:accent5>
      <a:accent6>
        <a:srgbClr val="6B6E6E"/>
      </a:accent6>
      <a:hlink>
        <a:srgbClr val="000000"/>
      </a:hlink>
      <a:folHlink>
        <a:srgbClr val="000000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6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7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8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6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9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0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SFR">
  <a:themeElements>
    <a:clrScheme name="SFR BUSINESS">
      <a:dk1>
        <a:srgbClr val="1A171B"/>
      </a:dk1>
      <a:lt1>
        <a:srgbClr val="FFFFFF"/>
      </a:lt1>
      <a:dk2>
        <a:srgbClr val="E2001A"/>
      </a:dk2>
      <a:lt2>
        <a:srgbClr val="D9DADA"/>
      </a:lt2>
      <a:accent1>
        <a:srgbClr val="8A83BD"/>
      </a:accent1>
      <a:accent2>
        <a:srgbClr val="006488"/>
      </a:accent2>
      <a:accent3>
        <a:srgbClr val="30B084"/>
      </a:accent3>
      <a:accent4>
        <a:srgbClr val="F2CD00"/>
      </a:accent4>
      <a:accent5>
        <a:srgbClr val="CE5498"/>
      </a:accent5>
      <a:accent6>
        <a:srgbClr val="D9DADA"/>
      </a:accent6>
      <a:hlink>
        <a:srgbClr val="006488"/>
      </a:hlink>
      <a:folHlink>
        <a:srgbClr val="CE5498"/>
      </a:folHlink>
    </a:clrScheme>
    <a:fontScheme name="SFR">
      <a:majorFont>
        <a:latin typeface="SFR Black"/>
        <a:ea typeface=""/>
        <a:cs typeface=""/>
      </a:majorFont>
      <a:minorFont>
        <a:latin typeface="SF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wrap="square" anchor="ctr"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</a:spDef>
    <a:txDef>
      <a:spPr bwMode="gray">
        <a:solidFill>
          <a:schemeClr val="accent2"/>
        </a:solidFill>
      </a:spPr>
      <a:bodyPr vert="horz" wrap="square" lIns="72000" tIns="72000" rIns="72000" bIns="72000" rtlCol="0" anchor="ctr" anchorCtr="0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Masque PPT SFR Business 16-9 paysage V2</Template>
  <TotalTime>27675</TotalTime>
  <Words>577</Words>
  <Application>Microsoft Office PowerPoint</Application>
  <PresentationFormat>Grand écran</PresentationFormat>
  <Paragraphs>137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22</vt:i4>
      </vt:variant>
      <vt:variant>
        <vt:lpstr>Titres des diapositives</vt:lpstr>
      </vt:variant>
      <vt:variant>
        <vt:i4>12</vt:i4>
      </vt:variant>
    </vt:vector>
  </HeadingPairs>
  <TitlesOfParts>
    <vt:vector size="39" baseType="lpstr">
      <vt:lpstr>Arial</vt:lpstr>
      <vt:lpstr>Calibri</vt:lpstr>
      <vt:lpstr>SFR</vt:lpstr>
      <vt:lpstr>SFR Black</vt:lpstr>
      <vt:lpstr>Wingdings</vt:lpstr>
      <vt:lpstr>SFR</vt:lpstr>
      <vt:lpstr>6_SFR</vt:lpstr>
      <vt:lpstr>1_SFR</vt:lpstr>
      <vt:lpstr>2_SFR</vt:lpstr>
      <vt:lpstr>7_SFR</vt:lpstr>
      <vt:lpstr>3_SFR</vt:lpstr>
      <vt:lpstr>4_SFR</vt:lpstr>
      <vt:lpstr>5_SFR</vt:lpstr>
      <vt:lpstr>8_SFR</vt:lpstr>
      <vt:lpstr>9_SFR</vt:lpstr>
      <vt:lpstr>10_SFR</vt:lpstr>
      <vt:lpstr>11_SFR</vt:lpstr>
      <vt:lpstr>12_SFR</vt:lpstr>
      <vt:lpstr>13_SFR</vt:lpstr>
      <vt:lpstr>14_SFR</vt:lpstr>
      <vt:lpstr>15_SFR</vt:lpstr>
      <vt:lpstr>16_SFR</vt:lpstr>
      <vt:lpstr>17_SFR</vt:lpstr>
      <vt:lpstr>18_SFR</vt:lpstr>
      <vt:lpstr>19_SFR</vt:lpstr>
      <vt:lpstr>20_SFR</vt:lpstr>
      <vt:lpstr>21_SFR</vt:lpstr>
      <vt:lpstr>COMPARAISON DES OUTILS de gestion de cas de tests</vt:lpstr>
      <vt:lpstr>COMPARAISON DES OUTILS d’AUTOMATISATION DE TEST</vt:lpstr>
      <vt:lpstr>COMPARAISON DES OUTILS d’AUTOMATISATION DE TEST</vt:lpstr>
      <vt:lpstr>SOLUTION</vt:lpstr>
      <vt:lpstr>Présentation PowerPoint</vt:lpstr>
      <vt:lpstr>Génération des test</vt:lpstr>
      <vt:lpstr>Définition des test</vt:lpstr>
      <vt:lpstr>Exécution des test</vt:lpstr>
      <vt:lpstr>adaptation des test</vt:lpstr>
      <vt:lpstr>WORKFLOW</vt:lpstr>
      <vt:lpstr>PROCESS DE LA COLLECTION</vt:lpstr>
      <vt:lpstr>GÉRER LES TESTS</vt:lpstr>
    </vt:vector>
  </TitlesOfParts>
  <Manager>SFR</Manager>
  <Company>SFR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Méthodologie</dc:title>
  <dc:subject>SFR</dc:subject>
  <dc:creator>Laure Frandeboeuf</dc:creator>
  <cp:lastModifiedBy>Houssam Eddine Abou El Haoul</cp:lastModifiedBy>
  <cp:revision>412</cp:revision>
  <cp:lastPrinted>2016-06-29T11:32:26Z</cp:lastPrinted>
  <dcterms:created xsi:type="dcterms:W3CDTF">2016-01-05T14:12:10Z</dcterms:created>
  <dcterms:modified xsi:type="dcterms:W3CDTF">2024-05-30T10:47:03Z</dcterms:modified>
</cp:coreProperties>
</file>